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95" r:id="rId4"/>
    <p:sldId id="321" r:id="rId5"/>
    <p:sldId id="297" r:id="rId6"/>
    <p:sldId id="316" r:id="rId7"/>
    <p:sldId id="298" r:id="rId8"/>
    <p:sldId id="302" r:id="rId9"/>
    <p:sldId id="299" r:id="rId10"/>
    <p:sldId id="318" r:id="rId11"/>
    <p:sldId id="300" r:id="rId12"/>
    <p:sldId id="319" r:id="rId13"/>
    <p:sldId id="320" r:id="rId14"/>
    <p:sldId id="301" r:id="rId15"/>
    <p:sldId id="303" r:id="rId16"/>
    <p:sldId id="308" r:id="rId17"/>
    <p:sldId id="306" r:id="rId18"/>
    <p:sldId id="310" r:id="rId19"/>
    <p:sldId id="311" r:id="rId20"/>
    <p:sldId id="324" r:id="rId21"/>
    <p:sldId id="327" r:id="rId22"/>
    <p:sldId id="328" r:id="rId23"/>
    <p:sldId id="313" r:id="rId24"/>
    <p:sldId id="315" r:id="rId25"/>
    <p:sldId id="282" r:id="rId26"/>
    <p:sldId id="269" r:id="rId27"/>
    <p:sldId id="317" r:id="rId28"/>
    <p:sldId id="26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0T04:13:14.3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1,'222'0,"-212"0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0T04:21:16.5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1,'39'8,"-3"0,4-2,-35-5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7T08:46:30.9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1,'2'0,"4"0,0 2,2 1,2 0,1 0,2-2,3 1,4-2,3 0,0 0,3 0,0 0,-4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3:30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3:30:3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3:30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24575,'-9'0'0,"-9"0"0,-10 0 0,-15 0 0,-5 0 0,5 0-8191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9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4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99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5096" y="0"/>
            <a:ext cx="7036904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  <a:pPr algn="l"/>
              <a:t>‹#›</a:t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9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  <a:pPr algn="l"/>
              <a:t>‹#›</a:t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70455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8330" y="1309624"/>
            <a:ext cx="5096256" cy="4949952"/>
          </a:xfrm>
          <a:custGeom>
            <a:avLst/>
            <a:gdLst>
              <a:gd name="connsiteX0" fmla="*/ 0 w 5096256"/>
              <a:gd name="connsiteY0" fmla="*/ 0 h 4949952"/>
              <a:gd name="connsiteX1" fmla="*/ 2718811 w 5096256"/>
              <a:gd name="connsiteY1" fmla="*/ 0 h 4949952"/>
              <a:gd name="connsiteX2" fmla="*/ 2718811 w 5096256"/>
              <a:gd name="connsiteY2" fmla="*/ 2474976 h 4949952"/>
              <a:gd name="connsiteX3" fmla="*/ 5096256 w 5096256"/>
              <a:gd name="connsiteY3" fmla="*/ 2474976 h 4949952"/>
              <a:gd name="connsiteX4" fmla="*/ 5096256 w 5096256"/>
              <a:gd name="connsiteY4" fmla="*/ 4949952 h 4949952"/>
              <a:gd name="connsiteX5" fmla="*/ 0 w 5096256"/>
              <a:gd name="connsiteY5" fmla="*/ 4949952 h 494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6256" h="4949952">
                <a:moveTo>
                  <a:pt x="0" y="0"/>
                </a:moveTo>
                <a:lnTo>
                  <a:pt x="2718811" y="0"/>
                </a:lnTo>
                <a:lnTo>
                  <a:pt x="2718811" y="2474976"/>
                </a:lnTo>
                <a:lnTo>
                  <a:pt x="5096256" y="2474976"/>
                </a:lnTo>
                <a:lnTo>
                  <a:pt x="5096256" y="4949952"/>
                </a:lnTo>
                <a:lnTo>
                  <a:pt x="0" y="49499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974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6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9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8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8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8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5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4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60B1C-112D-4B6C-A27A-4B39223E0D52}" type="datetimeFigureOut">
              <a:rPr lang="ko-KR" altLang="en-US" smtClean="0"/>
              <a:pPr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0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0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4.xml"/><Relationship Id="rId5" Type="http://schemas.openxmlformats.org/officeDocument/2006/relationships/image" Target="../media/image32.png"/><Relationship Id="rId10" Type="http://schemas.openxmlformats.org/officeDocument/2006/relationships/image" Target="../media/image290.png"/><Relationship Id="rId4" Type="http://schemas.openxmlformats.org/officeDocument/2006/relationships/image" Target="../media/image31.png"/><Relationship Id="rId9" Type="http://schemas.openxmlformats.org/officeDocument/2006/relationships/customXml" Target="../ink/ink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journal/articleDetail?nodeId=NODE00795214" TargetMode="External"/><Relationship Id="rId2" Type="http://schemas.openxmlformats.org/officeDocument/2006/relationships/hyperlink" Target="https://www.law.go.kr/%EB%B2%95%EB%A0%B9/%EC%82%B0%EC%97%85%EC%95%88%EC%A0%84%EB%B3%B4%EA%B1%B4%EA%B8%B0%EC%A4%80%EC%97%90%EA%B4%80%ED%95%9C%EA%B7%9C%EC%B9%99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3574" y="1254821"/>
            <a:ext cx="9084852" cy="3825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/>
          </a:p>
        </p:txBody>
      </p:sp>
      <p:sp>
        <p:nvSpPr>
          <p:cNvPr id="8" name="Rectangle 7"/>
          <p:cNvSpPr/>
          <p:nvPr/>
        </p:nvSpPr>
        <p:spPr>
          <a:xfrm>
            <a:off x="1681972" y="1614069"/>
            <a:ext cx="882805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b="1" dirty="0" err="1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근골격계부담작업</a:t>
            </a:r>
            <a:endParaRPr lang="en-US" altLang="ko-KR" sz="5400" b="1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부하 평가를 위한</a:t>
            </a:r>
            <a:endParaRPr lang="en-US" altLang="ko-KR" sz="5400" b="1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동작분석 보조프로그램 개발</a:t>
            </a:r>
            <a:endParaRPr lang="en-US" sz="5400" b="1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BCD09-CC71-4341-BBF1-128DE50DFBB2}"/>
              </a:ext>
            </a:extLst>
          </p:cNvPr>
          <p:cNvSpPr txBox="1"/>
          <p:nvPr/>
        </p:nvSpPr>
        <p:spPr>
          <a:xfrm>
            <a:off x="9286042" y="5370990"/>
            <a:ext cx="239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20110020 </a:t>
            </a:r>
            <a:r>
              <a:rPr lang="ko-KR" altLang="en-US" dirty="0" err="1"/>
              <a:t>한재혁</a:t>
            </a:r>
            <a:endParaRPr lang="en-US" altLang="ko-KR" dirty="0"/>
          </a:p>
          <a:p>
            <a:r>
              <a:rPr lang="en-US" altLang="ko-KR" dirty="0"/>
              <a:t>15181384 </a:t>
            </a:r>
            <a:r>
              <a:rPr lang="ko-KR" altLang="en-US" dirty="0"/>
              <a:t>배태겸</a:t>
            </a:r>
            <a:endParaRPr lang="en-US" altLang="ko-KR" dirty="0"/>
          </a:p>
          <a:p>
            <a:r>
              <a:rPr lang="en-US" altLang="ko-KR" dirty="0"/>
              <a:t>17100181 </a:t>
            </a:r>
            <a:r>
              <a:rPr lang="ko-KR" altLang="en-US" dirty="0"/>
              <a:t>임용환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5A6DA-CA6E-4336-8D11-98BBDAAB6A94}"/>
              </a:ext>
            </a:extLst>
          </p:cNvPr>
          <p:cNvSpPr txBox="1"/>
          <p:nvPr/>
        </p:nvSpPr>
        <p:spPr>
          <a:xfrm>
            <a:off x="508987" y="5439821"/>
            <a:ext cx="27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교수 </a:t>
            </a:r>
            <a:r>
              <a:rPr lang="en-US" altLang="ko-KR" dirty="0"/>
              <a:t>:  </a:t>
            </a:r>
            <a:r>
              <a:rPr lang="ko-KR" altLang="en-US" dirty="0" err="1"/>
              <a:t>김헌</a:t>
            </a:r>
            <a:r>
              <a:rPr lang="ko-KR" altLang="en-US" dirty="0"/>
              <a:t> 교수님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02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개발배경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『Kinect</a:t>
            </a:r>
            <a:r>
              <a:rPr lang="ko-KR" altLang="en-US" sz="2400" b="1" dirty="0"/>
              <a:t>를 이용한 근골격계 질환 예방을 위한 작업 자세 평가</a:t>
            </a:r>
            <a:r>
              <a:rPr lang="en-US" altLang="ko-KR" sz="2400" b="1" dirty="0"/>
              <a:t>』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9221123-6EF0-44F8-91A0-0386A9452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36" y="2597613"/>
            <a:ext cx="4614229" cy="3101788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C882AD-9522-4798-88D4-3A0F49565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21197" r="2145" b="2339"/>
          <a:stretch/>
        </p:blipFill>
        <p:spPr>
          <a:xfrm>
            <a:off x="6737536" y="2223248"/>
            <a:ext cx="3813923" cy="42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22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개발배경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『Kinect</a:t>
            </a:r>
            <a:r>
              <a:rPr lang="ko-KR" altLang="en-US" sz="2400" b="1" dirty="0"/>
              <a:t>를 이용한 근골격계 질환 예방을 위한 작업 자세 평가</a:t>
            </a:r>
            <a:r>
              <a:rPr lang="en-US" altLang="ko-KR" sz="2400" b="1" dirty="0"/>
              <a:t>』 </a:t>
            </a:r>
            <a:r>
              <a:rPr lang="ko-KR" altLang="en-US" sz="2400" b="1" dirty="0"/>
              <a:t>개선점</a:t>
            </a:r>
            <a:endParaRPr lang="en-US" altLang="ko-KR" sz="24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2">
            <a:extLst>
              <a:ext uri="{FF2B5EF4-FFF2-40B4-BE49-F238E27FC236}">
                <a16:creationId xmlns:a16="http://schemas.microsoft.com/office/drawing/2014/main" id="{6B1F37B6-79C3-4E2F-9A40-7063A55FE48C}"/>
              </a:ext>
            </a:extLst>
          </p:cNvPr>
          <p:cNvGrpSpPr/>
          <p:nvPr/>
        </p:nvGrpSpPr>
        <p:grpSpPr>
          <a:xfrm>
            <a:off x="663257" y="2662806"/>
            <a:ext cx="555387" cy="550931"/>
            <a:chOff x="8275020" y="2450522"/>
            <a:chExt cx="555387" cy="550931"/>
          </a:xfrm>
        </p:grpSpPr>
        <p:sp>
          <p:nvSpPr>
            <p:cNvPr id="9" name="Rounded Rectangle 30">
              <a:extLst>
                <a:ext uri="{FF2B5EF4-FFF2-40B4-BE49-F238E27FC236}">
                  <a16:creationId xmlns:a16="http://schemas.microsoft.com/office/drawing/2014/main" id="{0B68F2F3-4109-44D5-9896-715DDF15A9EC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82C966E5-A69B-4B39-8246-E7F8CF06C7E4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C6E1C86-6182-4A4B-93D3-BE0295F7F941}"/>
              </a:ext>
            </a:extLst>
          </p:cNvPr>
          <p:cNvGrpSpPr/>
          <p:nvPr/>
        </p:nvGrpSpPr>
        <p:grpSpPr>
          <a:xfrm>
            <a:off x="663257" y="3561137"/>
            <a:ext cx="555387" cy="550931"/>
            <a:chOff x="8275020" y="3261827"/>
            <a:chExt cx="555387" cy="550931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C6BB678A-1BE2-4263-AFF2-9B06021FBDF1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166DAE72-5728-43A4-9C06-5E678741BA11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ECEB60-865F-4B39-B57F-6E9DED366051}"/>
              </a:ext>
            </a:extLst>
          </p:cNvPr>
          <p:cNvSpPr txBox="1"/>
          <p:nvPr/>
        </p:nvSpPr>
        <p:spPr>
          <a:xfrm>
            <a:off x="1353072" y="2753605"/>
            <a:ext cx="454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Kinect </a:t>
            </a:r>
            <a:r>
              <a:rPr lang="ko-KR" altLang="en-US" dirty="0"/>
              <a:t>장비 등이 필요 </a:t>
            </a:r>
            <a:r>
              <a:rPr lang="en-US" altLang="ko-KR" dirty="0"/>
              <a:t>(</a:t>
            </a:r>
            <a:r>
              <a:rPr lang="ko-KR" altLang="en-US" dirty="0"/>
              <a:t>비용의 소모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BF3EF-FAEF-4A86-940E-0FFD741292A5}"/>
              </a:ext>
            </a:extLst>
          </p:cNvPr>
          <p:cNvSpPr txBox="1"/>
          <p:nvPr/>
        </p:nvSpPr>
        <p:spPr>
          <a:xfrm>
            <a:off x="1353073" y="3651936"/>
            <a:ext cx="526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신체부위별 부하의 정도에 대한 직관적 표현 부족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5A5A9-E53E-4B8F-9330-AB5F58CF1AD0}"/>
              </a:ext>
            </a:extLst>
          </p:cNvPr>
          <p:cNvSpPr txBox="1"/>
          <p:nvPr/>
        </p:nvSpPr>
        <p:spPr>
          <a:xfrm>
            <a:off x="1353071" y="4550267"/>
            <a:ext cx="833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부담이 높은 순간에 대한 별도의 표시 부재</a:t>
            </a: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A70D2BF-AD52-4E19-B51C-21423C43FD19}"/>
              </a:ext>
            </a:extLst>
          </p:cNvPr>
          <p:cNvGrpSpPr/>
          <p:nvPr/>
        </p:nvGrpSpPr>
        <p:grpSpPr>
          <a:xfrm>
            <a:off x="663257" y="4459468"/>
            <a:ext cx="562057" cy="550931"/>
            <a:chOff x="8275020" y="4073132"/>
            <a:chExt cx="562057" cy="550931"/>
          </a:xfrm>
        </p:grpSpPr>
        <p:sp>
          <p:nvSpPr>
            <p:cNvPr id="22" name="Rounded Rectangle 26">
              <a:extLst>
                <a:ext uri="{FF2B5EF4-FFF2-40B4-BE49-F238E27FC236}">
                  <a16:creationId xmlns:a16="http://schemas.microsoft.com/office/drawing/2014/main" id="{D4891069-BB64-45D1-A484-40A1D8F6713C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48A7D1A8-4723-4CCF-BD0C-992DF50ED3A4}"/>
                </a:ext>
              </a:extLst>
            </p:cNvPr>
            <p:cNvSpPr/>
            <p:nvPr/>
          </p:nvSpPr>
          <p:spPr>
            <a:xfrm>
              <a:off x="8299109" y="4195233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03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FD2C4-A039-4891-AA4E-D37D8C83B354}"/>
              </a:ext>
            </a:extLst>
          </p:cNvPr>
          <p:cNvSpPr txBox="1"/>
          <p:nvPr/>
        </p:nvSpPr>
        <p:spPr>
          <a:xfrm>
            <a:off x="1353072" y="5448598"/>
            <a:ext cx="8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검증에 대한 언급 부족</a:t>
            </a:r>
          </a:p>
        </p:txBody>
      </p:sp>
      <p:grpSp>
        <p:nvGrpSpPr>
          <p:cNvPr id="24" name="Group 17">
            <a:extLst>
              <a:ext uri="{FF2B5EF4-FFF2-40B4-BE49-F238E27FC236}">
                <a16:creationId xmlns:a16="http://schemas.microsoft.com/office/drawing/2014/main" id="{703AE128-A3EB-4D6E-B2B7-7FE39B30E8E4}"/>
              </a:ext>
            </a:extLst>
          </p:cNvPr>
          <p:cNvGrpSpPr/>
          <p:nvPr/>
        </p:nvGrpSpPr>
        <p:grpSpPr>
          <a:xfrm>
            <a:off x="669927" y="5357799"/>
            <a:ext cx="555387" cy="550931"/>
            <a:chOff x="8275019" y="4884437"/>
            <a:chExt cx="555387" cy="55093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06B6AF0-9C13-4CA2-9FF5-6E0D1D5634F4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55A799-A2EF-4BC5-A1E8-EAA9B955B825}"/>
                </a:ext>
              </a:extLst>
            </p:cNvPr>
            <p:cNvSpPr/>
            <p:nvPr/>
          </p:nvSpPr>
          <p:spPr>
            <a:xfrm>
              <a:off x="8291993" y="4984841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04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38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</a:t>
            </a:r>
            <a:endParaRPr lang="en-US" altLang="ko-KR" sz="24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2">
            <a:extLst>
              <a:ext uri="{FF2B5EF4-FFF2-40B4-BE49-F238E27FC236}">
                <a16:creationId xmlns:a16="http://schemas.microsoft.com/office/drawing/2014/main" id="{6B1F37B6-79C3-4E2F-9A40-7063A55FE48C}"/>
              </a:ext>
            </a:extLst>
          </p:cNvPr>
          <p:cNvGrpSpPr/>
          <p:nvPr/>
        </p:nvGrpSpPr>
        <p:grpSpPr>
          <a:xfrm>
            <a:off x="663257" y="2662806"/>
            <a:ext cx="555387" cy="550931"/>
            <a:chOff x="8275020" y="2450522"/>
            <a:chExt cx="555387" cy="550931"/>
          </a:xfrm>
        </p:grpSpPr>
        <p:sp>
          <p:nvSpPr>
            <p:cNvPr id="9" name="Rounded Rectangle 30">
              <a:extLst>
                <a:ext uri="{FF2B5EF4-FFF2-40B4-BE49-F238E27FC236}">
                  <a16:creationId xmlns:a16="http://schemas.microsoft.com/office/drawing/2014/main" id="{0B68F2F3-4109-44D5-9896-715DDF15A9EC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82C966E5-A69B-4B39-8246-E7F8CF06C7E4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C6E1C86-6182-4A4B-93D3-BE0295F7F941}"/>
              </a:ext>
            </a:extLst>
          </p:cNvPr>
          <p:cNvGrpSpPr/>
          <p:nvPr/>
        </p:nvGrpSpPr>
        <p:grpSpPr>
          <a:xfrm>
            <a:off x="663257" y="3561137"/>
            <a:ext cx="555387" cy="550931"/>
            <a:chOff x="8275020" y="3261827"/>
            <a:chExt cx="555387" cy="550931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C6BB678A-1BE2-4263-AFF2-9B06021FBDF1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166DAE72-5728-43A4-9C06-5E678741BA11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ECEB60-865F-4B39-B57F-6E9DED366051}"/>
              </a:ext>
            </a:extLst>
          </p:cNvPr>
          <p:cNvSpPr txBox="1"/>
          <p:nvPr/>
        </p:nvSpPr>
        <p:spPr>
          <a:xfrm>
            <a:off x="1353072" y="2753605"/>
            <a:ext cx="654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경제성을 위해 측정장비의 존재성을 지양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BF3EF-FAEF-4A86-940E-0FFD741292A5}"/>
              </a:ext>
            </a:extLst>
          </p:cNvPr>
          <p:cNvSpPr txBox="1"/>
          <p:nvPr/>
        </p:nvSpPr>
        <p:spPr>
          <a:xfrm>
            <a:off x="1353072" y="4550267"/>
            <a:ext cx="83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 부하의 정도가 높은 부분을 선별하여 시각적으로 발췌해서 보여줌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5A5A9-E53E-4B8F-9330-AB5F58CF1AD0}"/>
              </a:ext>
            </a:extLst>
          </p:cNvPr>
          <p:cNvSpPr txBox="1"/>
          <p:nvPr/>
        </p:nvSpPr>
        <p:spPr>
          <a:xfrm>
            <a:off x="1353072" y="5448598"/>
            <a:ext cx="8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검증 절차를 통해</a:t>
            </a:r>
            <a:r>
              <a:rPr lang="en-US" altLang="ko-KR" dirty="0"/>
              <a:t>, </a:t>
            </a:r>
            <a:r>
              <a:rPr lang="ko-KR" altLang="en-US" dirty="0"/>
              <a:t>프로그램이 평가기법을 잘 수행하고 있는지 확인</a:t>
            </a: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A70D2BF-AD52-4E19-B51C-21423C43FD19}"/>
              </a:ext>
            </a:extLst>
          </p:cNvPr>
          <p:cNvGrpSpPr/>
          <p:nvPr/>
        </p:nvGrpSpPr>
        <p:grpSpPr>
          <a:xfrm>
            <a:off x="663257" y="4459468"/>
            <a:ext cx="562057" cy="550931"/>
            <a:chOff x="8275020" y="4073132"/>
            <a:chExt cx="562057" cy="550931"/>
          </a:xfrm>
        </p:grpSpPr>
        <p:sp>
          <p:nvSpPr>
            <p:cNvPr id="22" name="Rounded Rectangle 26">
              <a:extLst>
                <a:ext uri="{FF2B5EF4-FFF2-40B4-BE49-F238E27FC236}">
                  <a16:creationId xmlns:a16="http://schemas.microsoft.com/office/drawing/2014/main" id="{D4891069-BB64-45D1-A484-40A1D8F6713C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48A7D1A8-4723-4CCF-BD0C-992DF50ED3A4}"/>
                </a:ext>
              </a:extLst>
            </p:cNvPr>
            <p:cNvSpPr/>
            <p:nvPr/>
          </p:nvSpPr>
          <p:spPr>
            <a:xfrm>
              <a:off x="8299109" y="4195233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03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E821BA49-01F0-4E6D-84AE-E1EB9F9157E2}"/>
              </a:ext>
            </a:extLst>
          </p:cNvPr>
          <p:cNvGrpSpPr/>
          <p:nvPr/>
        </p:nvGrpSpPr>
        <p:grpSpPr>
          <a:xfrm>
            <a:off x="669927" y="5357799"/>
            <a:ext cx="555387" cy="550931"/>
            <a:chOff x="8275019" y="4884437"/>
            <a:chExt cx="555387" cy="550931"/>
          </a:xfrm>
        </p:grpSpPr>
        <p:sp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47EBB2EB-E6B0-461B-80CF-62BCB0337221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1F4E28CC-0DC9-4F67-A869-C280EE2637AA}"/>
                </a:ext>
              </a:extLst>
            </p:cNvPr>
            <p:cNvSpPr/>
            <p:nvPr/>
          </p:nvSpPr>
          <p:spPr>
            <a:xfrm>
              <a:off x="8291993" y="4984841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04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CE8B37-9CD0-491E-9039-974603B47BBF}"/>
              </a:ext>
            </a:extLst>
          </p:cNvPr>
          <p:cNvSpPr txBox="1"/>
          <p:nvPr/>
        </p:nvSpPr>
        <p:spPr>
          <a:xfrm>
            <a:off x="1353071" y="3651936"/>
            <a:ext cx="8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향후 행해질 연구 등을 위해 오픈소스 </a:t>
            </a:r>
            <a:r>
              <a:rPr lang="en-US" altLang="ko-KR" dirty="0"/>
              <a:t>c</a:t>
            </a:r>
            <a:r>
              <a:rPr lang="ko-KR" altLang="en-US" dirty="0"/>
              <a:t>언어</a:t>
            </a:r>
            <a:r>
              <a:rPr lang="en-US" altLang="ko-KR" dirty="0"/>
              <a:t>(Python)</a:t>
            </a:r>
            <a:r>
              <a:rPr lang="ko-KR" altLang="en-US" dirty="0"/>
              <a:t> 및 라이브러리 활용</a:t>
            </a:r>
          </a:p>
        </p:txBody>
      </p:sp>
    </p:spTree>
    <p:extLst>
      <p:ext uri="{BB962C8B-B14F-4D97-AF65-F5344CB8AC3E}">
        <p14:creationId xmlns:p14="http://schemas.microsoft.com/office/powerpoint/2010/main" val="143235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573484" y="1380272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개발목표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개념도</a:t>
            </a:r>
            <a:endParaRPr lang="en-US" altLang="ko-KR" sz="24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573479" y="1360847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2A778F9-B8DF-4189-9BE2-AB7ACD0C0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6" y="2174409"/>
            <a:ext cx="9950955" cy="4105381"/>
          </a:xfrm>
          <a:prstGeom prst="rect">
            <a:avLst/>
          </a:prstGeom>
        </p:spPr>
      </p:pic>
      <p:sp>
        <p:nvSpPr>
          <p:cNvPr id="9" name="별: 꼭짓점 12개 8">
            <a:extLst>
              <a:ext uri="{FF2B5EF4-FFF2-40B4-BE49-F238E27FC236}">
                <a16:creationId xmlns:a16="http://schemas.microsoft.com/office/drawing/2014/main" id="{07778F79-F9CE-4744-BF0B-F116329B4CCD}"/>
              </a:ext>
            </a:extLst>
          </p:cNvPr>
          <p:cNvSpPr/>
          <p:nvPr/>
        </p:nvSpPr>
        <p:spPr>
          <a:xfrm>
            <a:off x="8418195" y="3281531"/>
            <a:ext cx="106680" cy="106680"/>
          </a:xfrm>
          <a:prstGeom prst="star1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별: 꼭짓점 12개 17">
            <a:extLst>
              <a:ext uri="{FF2B5EF4-FFF2-40B4-BE49-F238E27FC236}">
                <a16:creationId xmlns:a16="http://schemas.microsoft.com/office/drawing/2014/main" id="{CE4DF8C6-FA36-4284-B6AF-C981E8474F11}"/>
              </a:ext>
            </a:extLst>
          </p:cNvPr>
          <p:cNvSpPr/>
          <p:nvPr/>
        </p:nvSpPr>
        <p:spPr>
          <a:xfrm>
            <a:off x="8044815" y="3228191"/>
            <a:ext cx="106680" cy="106680"/>
          </a:xfrm>
          <a:prstGeom prst="star1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별: 꼭짓점 12개 18">
            <a:extLst>
              <a:ext uri="{FF2B5EF4-FFF2-40B4-BE49-F238E27FC236}">
                <a16:creationId xmlns:a16="http://schemas.microsoft.com/office/drawing/2014/main" id="{F7F8F1A4-D651-4D2C-886D-5D631B661588}"/>
              </a:ext>
            </a:extLst>
          </p:cNvPr>
          <p:cNvSpPr/>
          <p:nvPr/>
        </p:nvSpPr>
        <p:spPr>
          <a:xfrm>
            <a:off x="8172450" y="2967206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별: 꼭짓점 12개 21">
            <a:extLst>
              <a:ext uri="{FF2B5EF4-FFF2-40B4-BE49-F238E27FC236}">
                <a16:creationId xmlns:a16="http://schemas.microsoft.com/office/drawing/2014/main" id="{1211E4DC-79CB-4761-BA4B-808F2D46E4EF}"/>
              </a:ext>
            </a:extLst>
          </p:cNvPr>
          <p:cNvSpPr/>
          <p:nvPr/>
        </p:nvSpPr>
        <p:spPr>
          <a:xfrm>
            <a:off x="8353425" y="2967206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12개 22">
            <a:extLst>
              <a:ext uri="{FF2B5EF4-FFF2-40B4-BE49-F238E27FC236}">
                <a16:creationId xmlns:a16="http://schemas.microsoft.com/office/drawing/2014/main" id="{B4736819-C1CF-4615-914C-6C3A116F72F0}"/>
              </a:ext>
            </a:extLst>
          </p:cNvPr>
          <p:cNvSpPr/>
          <p:nvPr/>
        </p:nvSpPr>
        <p:spPr>
          <a:xfrm>
            <a:off x="8471535" y="3595856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12개 23">
            <a:extLst>
              <a:ext uri="{FF2B5EF4-FFF2-40B4-BE49-F238E27FC236}">
                <a16:creationId xmlns:a16="http://schemas.microsoft.com/office/drawing/2014/main" id="{2D119F72-6CC4-4CF6-B86B-363977F44C91}"/>
              </a:ext>
            </a:extLst>
          </p:cNvPr>
          <p:cNvSpPr/>
          <p:nvPr/>
        </p:nvSpPr>
        <p:spPr>
          <a:xfrm>
            <a:off x="8241030" y="3565376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별: 꼭짓점 12개 24">
            <a:extLst>
              <a:ext uri="{FF2B5EF4-FFF2-40B4-BE49-F238E27FC236}">
                <a16:creationId xmlns:a16="http://schemas.microsoft.com/office/drawing/2014/main" id="{2DE838EE-5E7F-4354-8902-578BC8677919}"/>
              </a:ext>
            </a:extLst>
          </p:cNvPr>
          <p:cNvSpPr/>
          <p:nvPr/>
        </p:nvSpPr>
        <p:spPr>
          <a:xfrm>
            <a:off x="8536305" y="3856841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12개 25">
            <a:extLst>
              <a:ext uri="{FF2B5EF4-FFF2-40B4-BE49-F238E27FC236}">
                <a16:creationId xmlns:a16="http://schemas.microsoft.com/office/drawing/2014/main" id="{785A221D-F20D-48FB-B299-D6AB8F2A5301}"/>
              </a:ext>
            </a:extLst>
          </p:cNvPr>
          <p:cNvSpPr/>
          <p:nvPr/>
        </p:nvSpPr>
        <p:spPr>
          <a:xfrm>
            <a:off x="8241030" y="3803501"/>
            <a:ext cx="106680" cy="10668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12개 26">
            <a:extLst>
              <a:ext uri="{FF2B5EF4-FFF2-40B4-BE49-F238E27FC236}">
                <a16:creationId xmlns:a16="http://schemas.microsoft.com/office/drawing/2014/main" id="{9358EDC1-CAB9-4E0B-8ECB-AE2792F6CCA4}"/>
              </a:ext>
            </a:extLst>
          </p:cNvPr>
          <p:cNvSpPr/>
          <p:nvPr/>
        </p:nvSpPr>
        <p:spPr>
          <a:xfrm>
            <a:off x="8491183" y="3005157"/>
            <a:ext cx="106680" cy="106680"/>
          </a:xfrm>
          <a:prstGeom prst="star1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별: 꼭짓점 12개 27">
            <a:extLst>
              <a:ext uri="{FF2B5EF4-FFF2-40B4-BE49-F238E27FC236}">
                <a16:creationId xmlns:a16="http://schemas.microsoft.com/office/drawing/2014/main" id="{82C46DBB-93B5-4633-AD8E-AD79071222BC}"/>
              </a:ext>
            </a:extLst>
          </p:cNvPr>
          <p:cNvSpPr/>
          <p:nvPr/>
        </p:nvSpPr>
        <p:spPr>
          <a:xfrm>
            <a:off x="7993380" y="2967206"/>
            <a:ext cx="106680" cy="106680"/>
          </a:xfrm>
          <a:prstGeom prst="star1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A4B01D8-8273-4F61-BFCF-3352DA1071AB}"/>
              </a:ext>
            </a:extLst>
          </p:cNvPr>
          <p:cNvCxnSpPr>
            <a:stCxn id="27" idx="11"/>
          </p:cNvCxnSpPr>
          <p:nvPr/>
        </p:nvCxnSpPr>
        <p:spPr>
          <a:xfrm rot="5400000" flipH="1" flipV="1">
            <a:off x="9031880" y="2379520"/>
            <a:ext cx="172097" cy="1093470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065E27-8371-42BE-AE65-390E2F8A2149}"/>
              </a:ext>
            </a:extLst>
          </p:cNvPr>
          <p:cNvSpPr txBox="1"/>
          <p:nvPr/>
        </p:nvSpPr>
        <p:spPr>
          <a:xfrm>
            <a:off x="8637576" y="2589242"/>
            <a:ext cx="951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상완</a:t>
            </a:r>
            <a:r>
              <a:rPr lang="en-US" altLang="ko-KR" sz="1000" b="1" dirty="0"/>
              <a:t> : </a:t>
            </a:r>
            <a:r>
              <a:rPr lang="ko-KR" altLang="en-US" sz="1000" b="1" dirty="0"/>
              <a:t>과부화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1D0D6FC-4C97-4FE2-9AF1-CCBAA8ADA79C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rot="10800000" flipV="1">
            <a:off x="7524751" y="3281531"/>
            <a:ext cx="520065" cy="42100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4EE1012-DF97-4AEC-B53F-FAF9E0528692}"/>
              </a:ext>
            </a:extLst>
          </p:cNvPr>
          <p:cNvSpPr txBox="1"/>
          <p:nvPr/>
        </p:nvSpPr>
        <p:spPr>
          <a:xfrm>
            <a:off x="6149011" y="3579424"/>
            <a:ext cx="1375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오른쪽 손목</a:t>
            </a:r>
            <a:r>
              <a:rPr lang="en-US" altLang="ko-KR" sz="1000" b="1" dirty="0"/>
              <a:t> : </a:t>
            </a:r>
            <a:r>
              <a:rPr lang="ko-KR" altLang="en-US" sz="1000" b="1" dirty="0"/>
              <a:t>과부화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C2AC2F8-188D-438B-BF79-998A6780B713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571069" y="3450428"/>
            <a:ext cx="433865" cy="172098"/>
          </a:xfrm>
          <a:prstGeom prst="bentConnector3">
            <a:avLst>
              <a:gd name="adj1" fmla="val 1224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E9E500A-EC59-4D33-AD60-5EA9CF35C8FC}"/>
              </a:ext>
            </a:extLst>
          </p:cNvPr>
          <p:cNvSpPr txBox="1"/>
          <p:nvPr/>
        </p:nvSpPr>
        <p:spPr>
          <a:xfrm>
            <a:off x="8943974" y="3317430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왼쪽다리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정상</a:t>
            </a:r>
          </a:p>
        </p:txBody>
      </p: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604F89DA-3B2B-4477-B9E1-B70451B263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6210622" y="4754906"/>
            <a:ext cx="334093" cy="297811"/>
          </a:xfrm>
          <a:prstGeom prst="rect">
            <a:avLst/>
          </a:prstGeom>
        </p:spPr>
      </p:pic>
      <p:pic>
        <p:nvPicPr>
          <p:cNvPr id="62" name="그림 61" descr="텍스트이(가) 표시된 사진&#10;&#10;자동 생성된 설명">
            <a:extLst>
              <a:ext uri="{FF2B5EF4-FFF2-40B4-BE49-F238E27FC236}">
                <a16:creationId xmlns:a16="http://schemas.microsoft.com/office/drawing/2014/main" id="{9AF9257B-A1CF-4A5F-ABFC-EA351FDB62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6836880" y="4754906"/>
            <a:ext cx="334093" cy="297811"/>
          </a:xfrm>
          <a:prstGeom prst="rect">
            <a:avLst/>
          </a:prstGeom>
        </p:spPr>
      </p:pic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B5BD41CD-220A-4CF6-A55B-C14A7FA98F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7463138" y="4754905"/>
            <a:ext cx="334093" cy="297811"/>
          </a:xfrm>
          <a:prstGeom prst="rect">
            <a:avLst/>
          </a:prstGeom>
        </p:spPr>
      </p:pic>
      <p:pic>
        <p:nvPicPr>
          <p:cNvPr id="64" name="그림 63" descr="텍스트이(가) 표시된 사진&#10;&#10;자동 생성된 설명">
            <a:extLst>
              <a:ext uri="{FF2B5EF4-FFF2-40B4-BE49-F238E27FC236}">
                <a16:creationId xmlns:a16="http://schemas.microsoft.com/office/drawing/2014/main" id="{58255581-C342-4C05-91DC-1098D5DFF1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8083526" y="4763372"/>
            <a:ext cx="342578" cy="297811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2E194C59-1595-4C76-B221-89773048DD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8709784" y="4754905"/>
            <a:ext cx="334093" cy="297811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2B8BBAAB-33BA-42E8-B2F0-40CF1A3E79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9327557" y="4746248"/>
            <a:ext cx="334093" cy="297811"/>
          </a:xfrm>
          <a:prstGeom prst="rect">
            <a:avLst/>
          </a:prstGeom>
        </p:spPr>
      </p:pic>
      <p:pic>
        <p:nvPicPr>
          <p:cNvPr id="67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992C4628-2BFF-4720-AC03-7304465408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1536" r="75796" b="19567"/>
          <a:stretch/>
        </p:blipFill>
        <p:spPr>
          <a:xfrm>
            <a:off x="9939136" y="4736771"/>
            <a:ext cx="334093" cy="297811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797E75E4-4D46-4A93-BD0D-28A11B6F0656}"/>
              </a:ext>
            </a:extLst>
          </p:cNvPr>
          <p:cNvCxnSpPr>
            <a:cxnSpLocks/>
            <a:stCxn id="60" idx="1"/>
          </p:cNvCxnSpPr>
          <p:nvPr/>
        </p:nvCxnSpPr>
        <p:spPr>
          <a:xfrm rot="10800000" flipV="1">
            <a:off x="5620512" y="4903812"/>
            <a:ext cx="590110" cy="59334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63472F0-CD8F-4EE8-82D3-C17A1C7E05A3}"/>
              </a:ext>
            </a:extLst>
          </p:cNvPr>
          <p:cNvSpPr txBox="1"/>
          <p:nvPr/>
        </p:nvSpPr>
        <p:spPr>
          <a:xfrm>
            <a:off x="6172952" y="2527561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측정시간 </a:t>
            </a:r>
            <a:r>
              <a:rPr lang="en-US" altLang="ko-KR" sz="1000" dirty="0"/>
              <a:t>: 13m50s</a:t>
            </a:r>
          </a:p>
          <a:p>
            <a:r>
              <a:rPr lang="ko-KR" altLang="en-US" sz="1000" dirty="0"/>
              <a:t>측정단위 </a:t>
            </a:r>
            <a:r>
              <a:rPr lang="en-US" altLang="ko-KR" sz="1000" dirty="0"/>
              <a:t>: 10 fps</a:t>
            </a:r>
          </a:p>
          <a:p>
            <a:r>
              <a:rPr lang="ko-KR" altLang="en-US" sz="1000" dirty="0"/>
              <a:t>작업분류 </a:t>
            </a:r>
            <a:r>
              <a:rPr lang="en-US" altLang="ko-KR" sz="1000" dirty="0"/>
              <a:t>: </a:t>
            </a:r>
            <a:r>
              <a:rPr lang="ko-KR" altLang="en-US" sz="1000" dirty="0"/>
              <a:t>제</a:t>
            </a:r>
            <a:r>
              <a:rPr lang="en-US" altLang="ko-KR" sz="1000" dirty="0"/>
              <a:t>1</a:t>
            </a:r>
            <a:r>
              <a:rPr lang="ko-KR" altLang="en-US" sz="1000" dirty="0"/>
              <a:t>작업</a:t>
            </a:r>
            <a:endParaRPr lang="en-US" altLang="ko-KR" sz="1000" dirty="0"/>
          </a:p>
          <a:p>
            <a:endParaRPr lang="en-US" altLang="ko-KR" sz="1000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87BD76-9E20-4703-9A0A-3164DB4A0695}"/>
              </a:ext>
            </a:extLst>
          </p:cNvPr>
          <p:cNvCxnSpPr/>
          <p:nvPr/>
        </p:nvCxnSpPr>
        <p:spPr>
          <a:xfrm>
            <a:off x="2393576" y="2174409"/>
            <a:ext cx="1721224" cy="9722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0D604A5-5816-48BF-8BEF-95B80AFAC317}"/>
              </a:ext>
            </a:extLst>
          </p:cNvPr>
          <p:cNvCxnSpPr/>
          <p:nvPr/>
        </p:nvCxnSpPr>
        <p:spPr>
          <a:xfrm flipV="1">
            <a:off x="2294965" y="3317430"/>
            <a:ext cx="1828800" cy="2868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61F35F1-AAE7-4CF7-BEF2-AD10754A32E8}"/>
              </a:ext>
            </a:extLst>
          </p:cNvPr>
          <p:cNvSpPr txBox="1"/>
          <p:nvPr/>
        </p:nvSpPr>
        <p:spPr>
          <a:xfrm>
            <a:off x="5216226" y="547678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썸네일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8B6B127-C5E7-4AF2-B6AE-ACDC0F1B88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5" t="4509" r="16068" b="27206"/>
          <a:stretch/>
        </p:blipFill>
        <p:spPr>
          <a:xfrm>
            <a:off x="9235730" y="3766114"/>
            <a:ext cx="1072729" cy="6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743939" y="1578760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평가기법 및 </a:t>
            </a:r>
            <a:r>
              <a:rPr lang="en-US" altLang="ko-KR" sz="2400" b="1" dirty="0"/>
              <a:t>RULA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12">
            <a:extLst>
              <a:ext uri="{FF2B5EF4-FFF2-40B4-BE49-F238E27FC236}">
                <a16:creationId xmlns:a16="http://schemas.microsoft.com/office/drawing/2014/main" id="{3B0ADB14-7837-4C62-9CD1-7B96D6037FF6}"/>
              </a:ext>
            </a:extLst>
          </p:cNvPr>
          <p:cNvGrpSpPr/>
          <p:nvPr/>
        </p:nvGrpSpPr>
        <p:grpSpPr>
          <a:xfrm>
            <a:off x="743939" y="2352707"/>
            <a:ext cx="555387" cy="550931"/>
            <a:chOff x="8275020" y="2450522"/>
            <a:chExt cx="555387" cy="550931"/>
          </a:xfrm>
        </p:grpSpPr>
        <p:sp>
          <p:nvSpPr>
            <p:cNvPr id="8" name="Rounded Rectangle 30">
              <a:extLst>
                <a:ext uri="{FF2B5EF4-FFF2-40B4-BE49-F238E27FC236}">
                  <a16:creationId xmlns:a16="http://schemas.microsoft.com/office/drawing/2014/main" id="{304B896A-C626-4965-BD60-0D22A9CA2AE1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ectangle 31">
              <a:extLst>
                <a:ext uri="{FF2B5EF4-FFF2-40B4-BE49-F238E27FC236}">
                  <a16:creationId xmlns:a16="http://schemas.microsoft.com/office/drawing/2014/main" id="{0CC7D615-A926-4BAF-84F9-F8064524EECC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FA8DD9-8A98-4368-9F02-31E4F97F39CE}"/>
              </a:ext>
            </a:extLst>
          </p:cNvPr>
          <p:cNvSpPr txBox="1"/>
          <p:nvPr/>
        </p:nvSpPr>
        <p:spPr>
          <a:xfrm>
            <a:off x="1352950" y="2449060"/>
            <a:ext cx="10139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평가기법의 종류</a:t>
            </a:r>
            <a:endParaRPr lang="en-US" altLang="ko-KR" sz="2000" b="1" dirty="0"/>
          </a:p>
          <a:p>
            <a:endParaRPr lang="en-US" altLang="ko-KR" sz="1000" dirty="0"/>
          </a:p>
          <a:p>
            <a:r>
              <a:rPr lang="en-US" altLang="ko-KR" dirty="0"/>
              <a:t>RULA, OWAS, REBA </a:t>
            </a:r>
            <a:r>
              <a:rPr lang="ko-KR" altLang="en-US" dirty="0"/>
              <a:t>등의 평가기법이 공신력 있는 기관의 교육자료 등으로 배포되어 있고 많은 </a:t>
            </a:r>
            <a:r>
              <a:rPr lang="ko-KR" altLang="en-US" dirty="0" err="1"/>
              <a:t>연구들에서</a:t>
            </a:r>
            <a:r>
              <a:rPr lang="ko-KR" altLang="en-US" dirty="0"/>
              <a:t> 채택하는 평가기법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648F274E-0122-4A20-A13A-38DF69D8DD70}"/>
              </a:ext>
            </a:extLst>
          </p:cNvPr>
          <p:cNvGrpSpPr/>
          <p:nvPr/>
        </p:nvGrpSpPr>
        <p:grpSpPr>
          <a:xfrm>
            <a:off x="752646" y="3814003"/>
            <a:ext cx="555387" cy="550931"/>
            <a:chOff x="8283728" y="3303094"/>
            <a:chExt cx="555387" cy="550931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938C14CB-EB30-4107-BEE4-39B1309AD97A}"/>
                </a:ext>
              </a:extLst>
            </p:cNvPr>
            <p:cNvSpPr/>
            <p:nvPr/>
          </p:nvSpPr>
          <p:spPr>
            <a:xfrm>
              <a:off x="8283728" y="3303094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D68C07BB-6EB4-489C-8EFA-34F61A5DE374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</a:rPr>
                <a:t>02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748EDF41-1075-4654-9F68-574445B4F72C}"/>
              </a:ext>
            </a:extLst>
          </p:cNvPr>
          <p:cNvGrpSpPr/>
          <p:nvPr/>
        </p:nvGrpSpPr>
        <p:grpSpPr>
          <a:xfrm>
            <a:off x="770272" y="5343460"/>
            <a:ext cx="562057" cy="550931"/>
            <a:chOff x="8275020" y="4073132"/>
            <a:chExt cx="562057" cy="550931"/>
          </a:xfrm>
        </p:grpSpPr>
        <p:sp>
          <p:nvSpPr>
            <p:cNvPr id="15" name="Rounded Rectangle 26">
              <a:extLst>
                <a:ext uri="{FF2B5EF4-FFF2-40B4-BE49-F238E27FC236}">
                  <a16:creationId xmlns:a16="http://schemas.microsoft.com/office/drawing/2014/main" id="{122AB40E-17E6-4CA5-83E9-8A368AB541D3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1BF0F444-076A-45C6-949C-87201DB4643D}"/>
                </a:ext>
              </a:extLst>
            </p:cNvPr>
            <p:cNvSpPr/>
            <p:nvPr/>
          </p:nvSpPr>
          <p:spPr>
            <a:xfrm>
              <a:off x="8299109" y="4195233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03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0711BE3-A7B6-4267-BCC4-45E8E8576934}"/>
              </a:ext>
            </a:extLst>
          </p:cNvPr>
          <p:cNvSpPr txBox="1"/>
          <p:nvPr/>
        </p:nvSpPr>
        <p:spPr>
          <a:xfrm>
            <a:off x="1352950" y="3829978"/>
            <a:ext cx="10381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</a:p>
          <a:p>
            <a:endParaRPr lang="en-US" altLang="ko-KR" sz="1000" dirty="0"/>
          </a:p>
          <a:p>
            <a:r>
              <a:rPr lang="en-US" altLang="ko-KR" dirty="0"/>
              <a:t>: </a:t>
            </a:r>
            <a:r>
              <a:rPr lang="ko-KR" altLang="en-US" dirty="0"/>
              <a:t>어깨</a:t>
            </a:r>
            <a:r>
              <a:rPr lang="en-US" altLang="ko-KR" dirty="0"/>
              <a:t>, </a:t>
            </a:r>
            <a:r>
              <a:rPr lang="ko-KR" altLang="en-US" dirty="0"/>
              <a:t>팔목</a:t>
            </a:r>
            <a:r>
              <a:rPr lang="en-US" altLang="ko-KR" dirty="0"/>
              <a:t>, </a:t>
            </a:r>
            <a:r>
              <a:rPr lang="ko-KR" altLang="en-US" dirty="0"/>
              <a:t>손목</a:t>
            </a:r>
            <a:r>
              <a:rPr lang="en-US" altLang="ko-KR" dirty="0"/>
              <a:t>, </a:t>
            </a:r>
            <a:r>
              <a:rPr lang="ko-KR" altLang="en-US" dirty="0"/>
              <a:t>목 등 </a:t>
            </a:r>
            <a:r>
              <a:rPr lang="ko-KR" altLang="en-US" dirty="0" err="1"/>
              <a:t>상지에</a:t>
            </a:r>
            <a:r>
              <a:rPr lang="ko-KR" altLang="en-US" dirty="0"/>
              <a:t> 초점을 맞추어 작업자세로 인한 작업부하를 평가하기 위해 개발한 기법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D7F90-3C4D-4CD7-A5BC-29CD2901A0B5}"/>
              </a:ext>
            </a:extLst>
          </p:cNvPr>
          <p:cNvSpPr txBox="1"/>
          <p:nvPr/>
        </p:nvSpPr>
        <p:spPr>
          <a:xfrm>
            <a:off x="1356418" y="5426253"/>
            <a:ext cx="75189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RULA</a:t>
            </a:r>
            <a:r>
              <a:rPr lang="ko-KR" altLang="en-US" b="1" dirty="0"/>
              <a:t>가 평가하는 작업 부하 인자</a:t>
            </a:r>
            <a:endParaRPr lang="en-US" altLang="ko-KR" b="1" dirty="0"/>
          </a:p>
          <a:p>
            <a:endParaRPr lang="en-US" altLang="ko-KR" sz="1000" dirty="0"/>
          </a:p>
          <a:p>
            <a:r>
              <a:rPr lang="en-US" altLang="ko-KR" dirty="0"/>
              <a:t>(1) </a:t>
            </a:r>
            <a:r>
              <a:rPr lang="ko-KR" altLang="en-US" dirty="0"/>
              <a:t>동작의 횟수</a:t>
            </a:r>
            <a:r>
              <a:rPr lang="en-US" altLang="ko-KR" dirty="0"/>
              <a:t>, (2) </a:t>
            </a:r>
            <a:r>
              <a:rPr lang="ko-KR" altLang="en-US" dirty="0"/>
              <a:t>정적인 근육작업</a:t>
            </a:r>
            <a:r>
              <a:rPr lang="en-US" altLang="ko-KR" dirty="0"/>
              <a:t>, (3) </a:t>
            </a:r>
            <a:r>
              <a:rPr lang="ko-KR" altLang="en-US" dirty="0"/>
              <a:t>힘</a:t>
            </a:r>
            <a:r>
              <a:rPr lang="en-US" altLang="ko-KR" dirty="0"/>
              <a:t>, (4) </a:t>
            </a:r>
            <a:r>
              <a:rPr lang="ko-KR" altLang="en-US" dirty="0"/>
              <a:t>작업자세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49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743939" y="1578760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의 적용 과정 도식화</a:t>
            </a:r>
            <a:endParaRPr lang="en-US" altLang="ko-KR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0CC7FF7-3550-4650-B889-9F86F55F8217}"/>
              </a:ext>
            </a:extLst>
          </p:cNvPr>
          <p:cNvSpPr/>
          <p:nvPr/>
        </p:nvSpPr>
        <p:spPr>
          <a:xfrm>
            <a:off x="1438176" y="2395546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작업자세</a:t>
            </a:r>
            <a:endParaRPr lang="en-US" altLang="ko-KR" dirty="0"/>
          </a:p>
          <a:p>
            <a:pPr algn="ctr"/>
            <a:r>
              <a:rPr lang="ko-KR" altLang="en-US" dirty="0"/>
              <a:t>관찰 및 기록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0FEA-D8E9-4334-A1F7-0AE84C5D220A}"/>
              </a:ext>
            </a:extLst>
          </p:cNvPr>
          <p:cNvSpPr/>
          <p:nvPr/>
        </p:nvSpPr>
        <p:spPr>
          <a:xfrm>
            <a:off x="1438176" y="3793068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포괄적인 값</a:t>
            </a:r>
            <a:endParaRPr lang="en-US" altLang="ko-KR" dirty="0"/>
          </a:p>
          <a:p>
            <a:pPr algn="ctr"/>
            <a:r>
              <a:rPr lang="ko-KR" altLang="en-US" dirty="0"/>
              <a:t>결정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8E711E-3ED9-4D4C-A87C-E1D710464FA8}"/>
              </a:ext>
            </a:extLst>
          </p:cNvPr>
          <p:cNvSpPr/>
          <p:nvPr/>
        </p:nvSpPr>
        <p:spPr>
          <a:xfrm>
            <a:off x="1438176" y="5190590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작업부하수준</a:t>
            </a:r>
            <a:endParaRPr lang="en-US" altLang="ko-KR" dirty="0"/>
          </a:p>
          <a:p>
            <a:pPr algn="ctr"/>
            <a:r>
              <a:rPr lang="ko-KR" altLang="en-US" dirty="0"/>
              <a:t>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88842-97FB-4DEC-9AE0-67B6014BB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2875" r="5964" b="16009"/>
          <a:stretch/>
        </p:blipFill>
        <p:spPr>
          <a:xfrm>
            <a:off x="4840941" y="2158085"/>
            <a:ext cx="6986625" cy="42421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B518F2-E948-433C-A9CA-76E1DC345686}"/>
              </a:ext>
            </a:extLst>
          </p:cNvPr>
          <p:cNvSpPr/>
          <p:nvPr/>
        </p:nvSpPr>
        <p:spPr>
          <a:xfrm>
            <a:off x="4141694" y="2290204"/>
            <a:ext cx="215153" cy="4001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5EB32EC-3A48-4D82-979E-6A8BCC03D4C2}"/>
              </a:ext>
            </a:extLst>
          </p:cNvPr>
          <p:cNvSpPr/>
          <p:nvPr/>
        </p:nvSpPr>
        <p:spPr>
          <a:xfrm>
            <a:off x="2348870" y="3568617"/>
            <a:ext cx="215153" cy="19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384CD50-FFA7-4420-8346-8A73E84C1658}"/>
              </a:ext>
            </a:extLst>
          </p:cNvPr>
          <p:cNvSpPr/>
          <p:nvPr/>
        </p:nvSpPr>
        <p:spPr>
          <a:xfrm>
            <a:off x="2348869" y="4966139"/>
            <a:ext cx="215153" cy="19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구체적 내용</a:t>
            </a:r>
            <a:r>
              <a:rPr lang="en-US" altLang="ko-KR" sz="2000" b="1" dirty="0"/>
              <a:t>-1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F2E4823-D39E-43C9-A0F4-762A752D4B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82" y="2133329"/>
            <a:ext cx="4309742" cy="3748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 descr="테이블이(가) 표시된 사진&#10;&#10;자동 생성된 설명">
            <a:extLst>
              <a:ext uri="{FF2B5EF4-FFF2-40B4-BE49-F238E27FC236}">
                <a16:creationId xmlns:a16="http://schemas.microsoft.com/office/drawing/2014/main" id="{6143BAA9-9B49-4F22-A249-D33FC0C43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"/>
          <a:stretch/>
        </p:blipFill>
        <p:spPr>
          <a:xfrm>
            <a:off x="8034658" y="2133329"/>
            <a:ext cx="4067923" cy="37481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A73914F-1FC9-4D3E-B549-077FFE4C3C69}"/>
              </a:ext>
            </a:extLst>
          </p:cNvPr>
          <p:cNvCxnSpPr/>
          <p:nvPr/>
        </p:nvCxnSpPr>
        <p:spPr>
          <a:xfrm>
            <a:off x="4179570" y="2697480"/>
            <a:ext cx="0" cy="194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6D85B91-CA03-41DF-91E0-9ACD71D4A9A4}"/>
              </a:ext>
            </a:extLst>
          </p:cNvPr>
          <p:cNvCxnSpPr/>
          <p:nvPr/>
        </p:nvCxnSpPr>
        <p:spPr>
          <a:xfrm>
            <a:off x="4175760" y="288036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EC7374D-D04D-4C0A-AC3B-23B6A5A9295E}"/>
              </a:ext>
            </a:extLst>
          </p:cNvPr>
          <p:cNvCxnSpPr/>
          <p:nvPr/>
        </p:nvCxnSpPr>
        <p:spPr>
          <a:xfrm>
            <a:off x="4175760" y="269748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6F2FB3C-D281-46AF-AEE6-2972E9C4FAD1}"/>
              </a:ext>
            </a:extLst>
          </p:cNvPr>
          <p:cNvCxnSpPr/>
          <p:nvPr/>
        </p:nvCxnSpPr>
        <p:spPr>
          <a:xfrm>
            <a:off x="7924800" y="2686050"/>
            <a:ext cx="0" cy="1943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5BE383E-1B0F-4F03-8C88-BC0CB6DCFF4B}"/>
              </a:ext>
            </a:extLst>
          </p:cNvPr>
          <p:cNvCxnSpPr>
            <a:cxnSpLocks/>
          </p:cNvCxnSpPr>
          <p:nvPr/>
        </p:nvCxnSpPr>
        <p:spPr>
          <a:xfrm>
            <a:off x="4175760" y="3977640"/>
            <a:ext cx="0" cy="2819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FACA217-A022-4234-B558-9D3C5D0AA262}"/>
              </a:ext>
            </a:extLst>
          </p:cNvPr>
          <p:cNvCxnSpPr/>
          <p:nvPr/>
        </p:nvCxnSpPr>
        <p:spPr>
          <a:xfrm>
            <a:off x="4164330" y="397764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45928A1-61D6-4830-8BAC-D42C8668C9C3}"/>
              </a:ext>
            </a:extLst>
          </p:cNvPr>
          <p:cNvCxnSpPr>
            <a:cxnSpLocks/>
          </p:cNvCxnSpPr>
          <p:nvPr/>
        </p:nvCxnSpPr>
        <p:spPr>
          <a:xfrm>
            <a:off x="7917180" y="3977640"/>
            <a:ext cx="0" cy="2819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582C52B-3BF2-4DD5-90CF-250BE047D655}"/>
              </a:ext>
            </a:extLst>
          </p:cNvPr>
          <p:cNvCxnSpPr/>
          <p:nvPr/>
        </p:nvCxnSpPr>
        <p:spPr>
          <a:xfrm>
            <a:off x="4175760" y="425958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3605E88-319B-408F-8677-203559C5753F}"/>
              </a:ext>
            </a:extLst>
          </p:cNvPr>
          <p:cNvCxnSpPr/>
          <p:nvPr/>
        </p:nvCxnSpPr>
        <p:spPr>
          <a:xfrm>
            <a:off x="4175760" y="456057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27C6146-9A23-41F5-834A-C988B536F4A9}"/>
              </a:ext>
            </a:extLst>
          </p:cNvPr>
          <p:cNvCxnSpPr>
            <a:cxnSpLocks/>
          </p:cNvCxnSpPr>
          <p:nvPr/>
        </p:nvCxnSpPr>
        <p:spPr>
          <a:xfrm>
            <a:off x="4179570" y="4560570"/>
            <a:ext cx="0" cy="160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0CD3DBD-268F-4B8A-A288-7F960359FF30}"/>
              </a:ext>
            </a:extLst>
          </p:cNvPr>
          <p:cNvCxnSpPr>
            <a:cxnSpLocks/>
          </p:cNvCxnSpPr>
          <p:nvPr/>
        </p:nvCxnSpPr>
        <p:spPr>
          <a:xfrm>
            <a:off x="7924800" y="4560570"/>
            <a:ext cx="0" cy="160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EEE08DC-6050-4F3D-8313-DDF26558176B}"/>
              </a:ext>
            </a:extLst>
          </p:cNvPr>
          <p:cNvCxnSpPr/>
          <p:nvPr/>
        </p:nvCxnSpPr>
        <p:spPr>
          <a:xfrm>
            <a:off x="4175760" y="4720590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6D2283E-351F-438C-99C3-EFFD5031C4BE}"/>
              </a:ext>
            </a:extLst>
          </p:cNvPr>
          <p:cNvCxnSpPr>
            <a:cxnSpLocks/>
          </p:cNvCxnSpPr>
          <p:nvPr/>
        </p:nvCxnSpPr>
        <p:spPr>
          <a:xfrm>
            <a:off x="4173474" y="5456682"/>
            <a:ext cx="0" cy="160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8F32D56-72BE-4B42-8BC6-C4A38E9CEF7B}"/>
              </a:ext>
            </a:extLst>
          </p:cNvPr>
          <p:cNvCxnSpPr>
            <a:cxnSpLocks/>
          </p:cNvCxnSpPr>
          <p:nvPr/>
        </p:nvCxnSpPr>
        <p:spPr>
          <a:xfrm>
            <a:off x="7936230" y="5456682"/>
            <a:ext cx="0" cy="1600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CFA2AE6-04D1-494E-9594-B763BE52DC56}"/>
              </a:ext>
            </a:extLst>
          </p:cNvPr>
          <p:cNvCxnSpPr/>
          <p:nvPr/>
        </p:nvCxnSpPr>
        <p:spPr>
          <a:xfrm>
            <a:off x="4175760" y="5456682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B48D189-20B0-455D-A015-D56B249892B1}"/>
              </a:ext>
            </a:extLst>
          </p:cNvPr>
          <p:cNvCxnSpPr/>
          <p:nvPr/>
        </p:nvCxnSpPr>
        <p:spPr>
          <a:xfrm>
            <a:off x="4175760" y="5616702"/>
            <a:ext cx="37604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82D0743-8ED3-42D4-A79D-BDBB4A23E48E}"/>
              </a:ext>
            </a:extLst>
          </p:cNvPr>
          <p:cNvCxnSpPr>
            <a:cxnSpLocks/>
          </p:cNvCxnSpPr>
          <p:nvPr/>
        </p:nvCxnSpPr>
        <p:spPr>
          <a:xfrm>
            <a:off x="8210550" y="3261360"/>
            <a:ext cx="106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1BF19CA-078A-4216-855A-AB9E00F984EE}"/>
              </a:ext>
            </a:extLst>
          </p:cNvPr>
          <p:cNvCxnSpPr>
            <a:cxnSpLocks/>
          </p:cNvCxnSpPr>
          <p:nvPr/>
        </p:nvCxnSpPr>
        <p:spPr>
          <a:xfrm>
            <a:off x="8610600" y="3261360"/>
            <a:ext cx="106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91D2059-678E-40CE-8EB9-93B58E74D394}"/>
              </a:ext>
            </a:extLst>
          </p:cNvPr>
          <p:cNvCxnSpPr>
            <a:cxnSpLocks/>
          </p:cNvCxnSpPr>
          <p:nvPr/>
        </p:nvCxnSpPr>
        <p:spPr>
          <a:xfrm>
            <a:off x="9189720" y="2651760"/>
            <a:ext cx="106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B73AF29-1A4D-4501-AF58-D35ACC77053A}"/>
              </a:ext>
            </a:extLst>
          </p:cNvPr>
          <p:cNvCxnSpPr>
            <a:cxnSpLocks/>
          </p:cNvCxnSpPr>
          <p:nvPr/>
        </p:nvCxnSpPr>
        <p:spPr>
          <a:xfrm>
            <a:off x="9006840" y="2933700"/>
            <a:ext cx="106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F526CC3-DB79-4A51-AFED-BF5388AC6D46}"/>
              </a:ext>
            </a:extLst>
          </p:cNvPr>
          <p:cNvCxnSpPr/>
          <p:nvPr/>
        </p:nvCxnSpPr>
        <p:spPr>
          <a:xfrm>
            <a:off x="9060180" y="2933700"/>
            <a:ext cx="0" cy="2057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70E51AC-D91C-461F-9F3C-99029FCB7A5D}"/>
              </a:ext>
            </a:extLst>
          </p:cNvPr>
          <p:cNvCxnSpPr/>
          <p:nvPr/>
        </p:nvCxnSpPr>
        <p:spPr>
          <a:xfrm>
            <a:off x="8717280" y="3200400"/>
            <a:ext cx="28956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EC1D1849-99E7-4F81-9933-B32160C12F0B}"/>
                  </a:ext>
                </a:extLst>
              </p14:cNvPr>
              <p14:cNvContentPartPr/>
              <p14:nvPr/>
            </p14:nvContentPartPr>
            <p14:xfrm>
              <a:off x="9018030" y="3211470"/>
              <a:ext cx="83880" cy="36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EC1D1849-99E7-4F81-9933-B32160C12F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2030" y="3139830"/>
                <a:ext cx="15552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B9D7663-6C03-4AE3-9233-FAE73F4C5557}"/>
              </a:ext>
            </a:extLst>
          </p:cNvPr>
          <p:cNvSpPr txBox="1"/>
          <p:nvPr/>
        </p:nvSpPr>
        <p:spPr>
          <a:xfrm>
            <a:off x="6149011" y="1397238"/>
            <a:ext cx="467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Score A(</a:t>
            </a:r>
            <a:r>
              <a:rPr lang="ko-KR" altLang="en-US" dirty="0"/>
              <a:t>그룹</a:t>
            </a:r>
            <a:r>
              <a:rPr lang="en-US" altLang="ko-KR" dirty="0"/>
              <a:t>A</a:t>
            </a:r>
            <a:r>
              <a:rPr lang="ko-KR" altLang="en-US" dirty="0"/>
              <a:t>의 종합 작업 부하 수치</a:t>
            </a:r>
            <a:r>
              <a:rPr lang="en-US" altLang="ko-KR" dirty="0"/>
              <a:t>) = 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39680C-87C7-4DF3-B8E0-2AECD9498C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00" t="15796" r="56833" b="74565"/>
          <a:stretch/>
        </p:blipFill>
        <p:spPr>
          <a:xfrm>
            <a:off x="89419" y="2213187"/>
            <a:ext cx="3438417" cy="1087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9A31B0-3124-4D92-B2AD-9FF6103210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01" t="34634" r="66305" b="54673"/>
          <a:stretch/>
        </p:blipFill>
        <p:spPr>
          <a:xfrm>
            <a:off x="159812" y="3390230"/>
            <a:ext cx="3435036" cy="12343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1E9420-5502-4F68-9604-A3F69783BF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99" t="51378" r="62667" b="40805"/>
          <a:stretch/>
        </p:blipFill>
        <p:spPr>
          <a:xfrm>
            <a:off x="159812" y="4720590"/>
            <a:ext cx="3435036" cy="11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구체적 내용</a:t>
            </a:r>
            <a:r>
              <a:rPr lang="en-US" altLang="ko-KR" sz="2000" b="1" dirty="0"/>
              <a:t>-1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27EF9AF-1B5E-4EB1-B599-B51AD24D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49" y="2073617"/>
            <a:ext cx="4357540" cy="2071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3FA3A9B-3FE9-4536-856F-905266EDA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06" r="1136"/>
          <a:stretch/>
        </p:blipFill>
        <p:spPr>
          <a:xfrm>
            <a:off x="3890349" y="4118295"/>
            <a:ext cx="4357540" cy="1687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906DAFFD-A8EF-4B86-BBA5-0948CDDA37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6237" r="2989" b="4471"/>
          <a:stretch/>
        </p:blipFill>
        <p:spPr>
          <a:xfrm>
            <a:off x="8371037" y="2914953"/>
            <a:ext cx="3651332" cy="20710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9AC45B-01CA-4D3C-8892-EB0C68AC2D38}"/>
              </a:ext>
            </a:extLst>
          </p:cNvPr>
          <p:cNvCxnSpPr/>
          <p:nvPr/>
        </p:nvCxnSpPr>
        <p:spPr>
          <a:xfrm>
            <a:off x="4301490" y="3387090"/>
            <a:ext cx="0" cy="2019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92A7EA-01C2-4A70-9B3E-090F43957DA1}"/>
              </a:ext>
            </a:extLst>
          </p:cNvPr>
          <p:cNvCxnSpPr/>
          <p:nvPr/>
        </p:nvCxnSpPr>
        <p:spPr>
          <a:xfrm>
            <a:off x="4301490" y="3592830"/>
            <a:ext cx="38976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62EFCE-B34D-4E1F-825B-DB95619C92DD}"/>
              </a:ext>
            </a:extLst>
          </p:cNvPr>
          <p:cNvCxnSpPr/>
          <p:nvPr/>
        </p:nvCxnSpPr>
        <p:spPr>
          <a:xfrm>
            <a:off x="4301490" y="3387090"/>
            <a:ext cx="38976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7A895B-21C8-4D1B-B2C7-83A1A47E66D0}"/>
              </a:ext>
            </a:extLst>
          </p:cNvPr>
          <p:cNvCxnSpPr/>
          <p:nvPr/>
        </p:nvCxnSpPr>
        <p:spPr>
          <a:xfrm>
            <a:off x="8199120" y="3387090"/>
            <a:ext cx="0" cy="2019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8E06A97-4BA3-4F9C-93ED-B27BA521C9D9}"/>
              </a:ext>
            </a:extLst>
          </p:cNvPr>
          <p:cNvCxnSpPr>
            <a:cxnSpLocks/>
          </p:cNvCxnSpPr>
          <p:nvPr/>
        </p:nvCxnSpPr>
        <p:spPr>
          <a:xfrm>
            <a:off x="4301490" y="4476750"/>
            <a:ext cx="0" cy="1676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7ABB58-EFB6-4A94-BC05-A4813CA30E48}"/>
              </a:ext>
            </a:extLst>
          </p:cNvPr>
          <p:cNvCxnSpPr>
            <a:cxnSpLocks/>
          </p:cNvCxnSpPr>
          <p:nvPr/>
        </p:nvCxnSpPr>
        <p:spPr>
          <a:xfrm>
            <a:off x="4301490" y="4476750"/>
            <a:ext cx="3938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E1F8547-B118-4F5F-86C6-273F8060222F}"/>
              </a:ext>
            </a:extLst>
          </p:cNvPr>
          <p:cNvCxnSpPr>
            <a:cxnSpLocks/>
          </p:cNvCxnSpPr>
          <p:nvPr/>
        </p:nvCxnSpPr>
        <p:spPr>
          <a:xfrm>
            <a:off x="8240269" y="4476750"/>
            <a:ext cx="0" cy="1676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6D3A363-E14B-4966-8299-FD522F14204F}"/>
              </a:ext>
            </a:extLst>
          </p:cNvPr>
          <p:cNvCxnSpPr>
            <a:cxnSpLocks/>
          </p:cNvCxnSpPr>
          <p:nvPr/>
        </p:nvCxnSpPr>
        <p:spPr>
          <a:xfrm>
            <a:off x="4309110" y="4644390"/>
            <a:ext cx="3938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C7D1A00-DB5F-4D99-AF80-BE06208F6B3F}"/>
              </a:ext>
            </a:extLst>
          </p:cNvPr>
          <p:cNvCxnSpPr>
            <a:cxnSpLocks/>
          </p:cNvCxnSpPr>
          <p:nvPr/>
        </p:nvCxnSpPr>
        <p:spPr>
          <a:xfrm>
            <a:off x="4301490" y="5154930"/>
            <a:ext cx="3938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383CD2E-50C6-4310-9285-9E693CF6C748}"/>
              </a:ext>
            </a:extLst>
          </p:cNvPr>
          <p:cNvCxnSpPr>
            <a:cxnSpLocks/>
          </p:cNvCxnSpPr>
          <p:nvPr/>
        </p:nvCxnSpPr>
        <p:spPr>
          <a:xfrm>
            <a:off x="4309110" y="5154930"/>
            <a:ext cx="0" cy="445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E185730-3CCF-416E-A4B1-BB8FA54D3CA3}"/>
              </a:ext>
            </a:extLst>
          </p:cNvPr>
          <p:cNvCxnSpPr>
            <a:cxnSpLocks/>
          </p:cNvCxnSpPr>
          <p:nvPr/>
        </p:nvCxnSpPr>
        <p:spPr>
          <a:xfrm>
            <a:off x="8244079" y="5154930"/>
            <a:ext cx="0" cy="445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8B5D2F1-B1E0-4DDE-A70F-BBB9EA5C7750}"/>
              </a:ext>
            </a:extLst>
          </p:cNvPr>
          <p:cNvCxnSpPr>
            <a:cxnSpLocks/>
          </p:cNvCxnSpPr>
          <p:nvPr/>
        </p:nvCxnSpPr>
        <p:spPr>
          <a:xfrm>
            <a:off x="4301490" y="5600700"/>
            <a:ext cx="39387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64AF5B-EB71-45D8-86A4-980E0A8E36D7}"/>
              </a:ext>
            </a:extLst>
          </p:cNvPr>
          <p:cNvCxnSpPr/>
          <p:nvPr/>
        </p:nvCxnSpPr>
        <p:spPr>
          <a:xfrm>
            <a:off x="8449272" y="4007302"/>
            <a:ext cx="157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1C2CF9-6CDE-402E-9309-40896263D919}"/>
              </a:ext>
            </a:extLst>
          </p:cNvPr>
          <p:cNvCxnSpPr/>
          <p:nvPr/>
        </p:nvCxnSpPr>
        <p:spPr>
          <a:xfrm>
            <a:off x="9379547" y="3496762"/>
            <a:ext cx="157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7344659-5DAD-4F4D-A1C2-3DEC46DE6EB9}"/>
              </a:ext>
            </a:extLst>
          </p:cNvPr>
          <p:cNvCxnSpPr/>
          <p:nvPr/>
        </p:nvCxnSpPr>
        <p:spPr>
          <a:xfrm>
            <a:off x="9274137" y="3811722"/>
            <a:ext cx="157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CE98C8-E670-450E-9FE2-6B8B2F27848C}"/>
              </a:ext>
            </a:extLst>
          </p:cNvPr>
          <p:cNvCxnSpPr>
            <a:cxnSpLocks/>
          </p:cNvCxnSpPr>
          <p:nvPr/>
        </p:nvCxnSpPr>
        <p:spPr>
          <a:xfrm>
            <a:off x="9350337" y="3814897"/>
            <a:ext cx="0" cy="781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5D932A0-9506-4B1B-AD3A-9FA78468F67D}"/>
              </a:ext>
            </a:extLst>
          </p:cNvPr>
          <p:cNvCxnSpPr/>
          <p:nvPr/>
        </p:nvCxnSpPr>
        <p:spPr>
          <a:xfrm>
            <a:off x="8606752" y="3948247"/>
            <a:ext cx="68834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927036E6-E4CA-4251-B3E2-0C80FE8ED193}"/>
                  </a:ext>
                </a:extLst>
              </p14:cNvPr>
              <p14:cNvContentPartPr/>
              <p14:nvPr/>
            </p14:nvContentPartPr>
            <p14:xfrm>
              <a:off x="9317652" y="3949882"/>
              <a:ext cx="43920" cy="90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927036E6-E4CA-4251-B3E2-0C80FE8ED1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1354" y="3874882"/>
                <a:ext cx="116152" cy="158625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78A4FDC-56F0-432C-BF76-06AAD9A54970}"/>
              </a:ext>
            </a:extLst>
          </p:cNvPr>
          <p:cNvSpPr txBox="1"/>
          <p:nvPr/>
        </p:nvSpPr>
        <p:spPr>
          <a:xfrm>
            <a:off x="6149011" y="1397238"/>
            <a:ext cx="458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Score B(</a:t>
            </a:r>
            <a:r>
              <a:rPr lang="ko-KR" altLang="en-US" dirty="0"/>
              <a:t>그룹</a:t>
            </a:r>
            <a:r>
              <a:rPr lang="en-US" altLang="ko-KR" dirty="0"/>
              <a:t>B</a:t>
            </a:r>
            <a:r>
              <a:rPr lang="ko-KR" altLang="en-US" dirty="0"/>
              <a:t>의 종합 작업 부하 수치</a:t>
            </a:r>
            <a:r>
              <a:rPr lang="en-US" altLang="ko-KR" dirty="0"/>
              <a:t>) = 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FC2B5-99EF-4B96-A061-450549626E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674" t="23736" r="8333" b="64075"/>
          <a:stretch/>
        </p:blipFill>
        <p:spPr>
          <a:xfrm>
            <a:off x="152157" y="2663692"/>
            <a:ext cx="3715632" cy="1286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BBE72C-1F59-4E0D-B23E-44C5D1821B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000" t="47611" r="7666" b="37713"/>
          <a:stretch/>
        </p:blipFill>
        <p:spPr>
          <a:xfrm>
            <a:off x="109316" y="4287511"/>
            <a:ext cx="3715632" cy="13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구체적 내용</a:t>
            </a:r>
            <a:r>
              <a:rPr lang="en-US" altLang="ko-KR" sz="2000" b="1" dirty="0"/>
              <a:t>-2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940684B-D144-47A9-96F0-C694C9E5B7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3060" r="4412" b="13396"/>
          <a:stretch/>
        </p:blipFill>
        <p:spPr>
          <a:xfrm>
            <a:off x="570411" y="1821204"/>
            <a:ext cx="5311574" cy="1990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7AC8C-2B2B-4FD8-A018-693A35E6CA6C}"/>
              </a:ext>
            </a:extLst>
          </p:cNvPr>
          <p:cNvSpPr txBox="1"/>
          <p:nvPr/>
        </p:nvSpPr>
        <p:spPr>
          <a:xfrm>
            <a:off x="6606989" y="2098676"/>
            <a:ext cx="50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C = Score A + </a:t>
            </a:r>
            <a:r>
              <a:rPr lang="ko-KR" altLang="en-US" dirty="0"/>
              <a:t>근육 및 힘 사용점수 </a:t>
            </a:r>
            <a:r>
              <a:rPr lang="en-US" altLang="ko-KR" dirty="0"/>
              <a:t>= 3</a:t>
            </a:r>
          </a:p>
          <a:p>
            <a:r>
              <a:rPr lang="en-US" altLang="ko-KR" dirty="0"/>
              <a:t>Score D = Score B + </a:t>
            </a:r>
            <a:r>
              <a:rPr lang="ko-KR" altLang="en-US" dirty="0"/>
              <a:t>근육 및 힘 사용점수 </a:t>
            </a:r>
            <a:r>
              <a:rPr lang="en-US" altLang="ko-KR" dirty="0"/>
              <a:t>= 3</a:t>
            </a:r>
          </a:p>
          <a:p>
            <a:endParaRPr lang="en-US" altLang="ko-KR" dirty="0"/>
          </a:p>
          <a:p>
            <a:r>
              <a:rPr lang="ko-KR" altLang="en-US" dirty="0"/>
              <a:t>총괄적인 부하 </a:t>
            </a:r>
            <a:r>
              <a:rPr lang="en-US" altLang="ko-KR" dirty="0"/>
              <a:t>= 3</a:t>
            </a:r>
            <a:endParaRPr lang="ko-KR" altLang="en-US" dirty="0"/>
          </a:p>
        </p:txBody>
      </p:sp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7EC1C581-D5D0-4F82-A50C-DEA5A207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t="2794" r="3859" b="6050"/>
          <a:stretch/>
        </p:blipFill>
        <p:spPr>
          <a:xfrm>
            <a:off x="570411" y="3852956"/>
            <a:ext cx="5311573" cy="244127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56F631-C061-4865-9618-E7DBD497B3B5}"/>
              </a:ext>
            </a:extLst>
          </p:cNvPr>
          <p:cNvCxnSpPr>
            <a:cxnSpLocks/>
          </p:cNvCxnSpPr>
          <p:nvPr/>
        </p:nvCxnSpPr>
        <p:spPr>
          <a:xfrm>
            <a:off x="1139593" y="2745007"/>
            <a:ext cx="134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63FE9D-41A7-44AE-A94E-983648D9611F}"/>
              </a:ext>
            </a:extLst>
          </p:cNvPr>
          <p:cNvCxnSpPr>
            <a:cxnSpLocks/>
          </p:cNvCxnSpPr>
          <p:nvPr/>
        </p:nvCxnSpPr>
        <p:spPr>
          <a:xfrm>
            <a:off x="1139593" y="2962177"/>
            <a:ext cx="134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7CA50CA-C913-48F4-90AE-4252E581FF26}"/>
              </a:ext>
            </a:extLst>
          </p:cNvPr>
          <p:cNvCxnSpPr>
            <a:cxnSpLocks/>
          </p:cNvCxnSpPr>
          <p:nvPr/>
        </p:nvCxnSpPr>
        <p:spPr>
          <a:xfrm>
            <a:off x="3435753" y="4558567"/>
            <a:ext cx="134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AF6879F-D029-4C2B-918F-2A8AAEA71648}"/>
              </a:ext>
            </a:extLst>
          </p:cNvPr>
          <p:cNvCxnSpPr>
            <a:cxnSpLocks/>
          </p:cNvCxnSpPr>
          <p:nvPr/>
        </p:nvCxnSpPr>
        <p:spPr>
          <a:xfrm>
            <a:off x="1840633" y="5198647"/>
            <a:ext cx="134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C5B4F0-BB08-47BE-9FED-6790CA24CBBC}"/>
              </a:ext>
            </a:extLst>
          </p:cNvPr>
          <p:cNvCxnSpPr>
            <a:cxnSpLocks/>
          </p:cNvCxnSpPr>
          <p:nvPr/>
        </p:nvCxnSpPr>
        <p:spPr>
          <a:xfrm>
            <a:off x="2016760" y="5129530"/>
            <a:ext cx="141899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7CD6FC2-445F-4086-A34F-9EAA6476CA20}"/>
              </a:ext>
            </a:extLst>
          </p:cNvPr>
          <p:cNvCxnSpPr>
            <a:cxnSpLocks/>
          </p:cNvCxnSpPr>
          <p:nvPr/>
        </p:nvCxnSpPr>
        <p:spPr>
          <a:xfrm>
            <a:off x="3496310" y="4558567"/>
            <a:ext cx="0" cy="4744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90F26B6E-33EF-4505-A9EE-6CEEBE4D1D7B}"/>
                  </a:ext>
                </a:extLst>
              </p14:cNvPr>
              <p14:cNvContentPartPr/>
              <p14:nvPr/>
            </p14:nvContentPartPr>
            <p14:xfrm>
              <a:off x="3454000" y="5120200"/>
              <a:ext cx="76680" cy="5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90F26B6E-33EF-4505-A9EE-6CEEBE4D1D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8360" y="5048560"/>
                <a:ext cx="148320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구체적 내용</a:t>
            </a:r>
            <a:r>
              <a:rPr lang="en-US" altLang="ko-KR" sz="2000" b="1" dirty="0"/>
              <a:t>-2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FCEAC67-C32A-4CE5-A977-521941CC9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" t="2951" r="4559" b="9683"/>
          <a:stretch/>
        </p:blipFill>
        <p:spPr>
          <a:xfrm>
            <a:off x="934957" y="1955183"/>
            <a:ext cx="9702563" cy="400496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F54AC03-B0FF-4C94-828D-07D2ABA1F295}"/>
              </a:ext>
            </a:extLst>
          </p:cNvPr>
          <p:cNvCxnSpPr>
            <a:cxnSpLocks/>
          </p:cNvCxnSpPr>
          <p:nvPr/>
        </p:nvCxnSpPr>
        <p:spPr>
          <a:xfrm>
            <a:off x="934956" y="3993514"/>
            <a:ext cx="9727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B21C491-DF60-4CCB-955C-BF3664D9ED41}"/>
              </a:ext>
            </a:extLst>
          </p:cNvPr>
          <p:cNvCxnSpPr>
            <a:cxnSpLocks/>
          </p:cNvCxnSpPr>
          <p:nvPr/>
        </p:nvCxnSpPr>
        <p:spPr>
          <a:xfrm flipH="1">
            <a:off x="10637520" y="3993514"/>
            <a:ext cx="1756" cy="761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6E82EA5-4427-467B-8F5F-263683627679}"/>
              </a:ext>
            </a:extLst>
          </p:cNvPr>
          <p:cNvCxnSpPr>
            <a:cxnSpLocks/>
          </p:cNvCxnSpPr>
          <p:nvPr/>
        </p:nvCxnSpPr>
        <p:spPr>
          <a:xfrm>
            <a:off x="2239178" y="4754880"/>
            <a:ext cx="83983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38AECD-19B8-4C35-8472-D00E9C90363C}"/>
              </a:ext>
            </a:extLst>
          </p:cNvPr>
          <p:cNvCxnSpPr>
            <a:cxnSpLocks/>
          </p:cNvCxnSpPr>
          <p:nvPr/>
        </p:nvCxnSpPr>
        <p:spPr>
          <a:xfrm>
            <a:off x="933200" y="3993514"/>
            <a:ext cx="0" cy="380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086F676-8BA0-4011-A184-B08DD904ADC4}"/>
              </a:ext>
            </a:extLst>
          </p:cNvPr>
          <p:cNvCxnSpPr>
            <a:cxnSpLocks/>
          </p:cNvCxnSpPr>
          <p:nvPr/>
        </p:nvCxnSpPr>
        <p:spPr>
          <a:xfrm>
            <a:off x="2239178" y="4374197"/>
            <a:ext cx="0" cy="380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02A40F-A1E6-413F-B50E-FA0B5D8E2E18}"/>
              </a:ext>
            </a:extLst>
          </p:cNvPr>
          <p:cNvCxnSpPr>
            <a:cxnSpLocks/>
          </p:cNvCxnSpPr>
          <p:nvPr/>
        </p:nvCxnSpPr>
        <p:spPr>
          <a:xfrm>
            <a:off x="933200" y="4374197"/>
            <a:ext cx="1305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3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7" r="23267"/>
          <a:stretch>
            <a:fillRect/>
          </a:stretch>
        </p:blipFill>
        <p:spPr/>
      </p:pic>
      <p:sp>
        <p:nvSpPr>
          <p:cNvPr id="37" name="Rectangle 36"/>
          <p:cNvSpPr/>
          <p:nvPr/>
        </p:nvSpPr>
        <p:spPr>
          <a:xfrm>
            <a:off x="5155096" y="0"/>
            <a:ext cx="7036904" cy="6861175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102"/>
          <p:cNvSpPr>
            <a:spLocks noChangeAspect="1" noEditPoints="1"/>
          </p:cNvSpPr>
          <p:nvPr/>
        </p:nvSpPr>
        <p:spPr bwMode="auto">
          <a:xfrm>
            <a:off x="11162749" y="5876030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Shape 74"/>
          <p:cNvSpPr txBox="1"/>
          <p:nvPr/>
        </p:nvSpPr>
        <p:spPr>
          <a:xfrm>
            <a:off x="775294" y="612647"/>
            <a:ext cx="2790426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개발목적 및 필요성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Shape 74"/>
          <p:cNvSpPr txBox="1"/>
          <p:nvPr/>
        </p:nvSpPr>
        <p:spPr>
          <a:xfrm>
            <a:off x="775294" y="1485495"/>
            <a:ext cx="3291586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개발배경 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Shape 74"/>
          <p:cNvSpPr txBox="1"/>
          <p:nvPr/>
        </p:nvSpPr>
        <p:spPr>
          <a:xfrm>
            <a:off x="775294" y="4104315"/>
            <a:ext cx="3124353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개발일정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6932554" y="1838127"/>
            <a:ext cx="5575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CONTENTS</a:t>
            </a:r>
            <a:endParaRPr lang="id-ID" sz="5400" b="1" dirty="0">
              <a:solidFill>
                <a:schemeClr val="bg1"/>
              </a:solidFill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>
            <a:off x="11335250" y="6059491"/>
            <a:ext cx="395660" cy="357459"/>
          </a:xfrm>
          <a:custGeom>
            <a:avLst/>
            <a:gdLst>
              <a:gd name="T0" fmla="*/ 118 w 266"/>
              <a:gd name="T1" fmla="*/ 5 h 239"/>
              <a:gd name="T2" fmla="*/ 118 w 266"/>
              <a:gd name="T3" fmla="*/ 233 h 239"/>
              <a:gd name="T4" fmla="*/ 113 w 266"/>
              <a:gd name="T5" fmla="*/ 239 h 239"/>
              <a:gd name="T6" fmla="*/ 101 w 266"/>
              <a:gd name="T7" fmla="*/ 239 h 239"/>
              <a:gd name="T8" fmla="*/ 96 w 266"/>
              <a:gd name="T9" fmla="*/ 233 h 239"/>
              <a:gd name="T10" fmla="*/ 96 w 266"/>
              <a:gd name="T11" fmla="*/ 117 h 239"/>
              <a:gd name="T12" fmla="*/ 48 w 266"/>
              <a:gd name="T13" fmla="*/ 117 h 239"/>
              <a:gd name="T14" fmla="*/ 41 w 266"/>
              <a:gd name="T15" fmla="*/ 115 h 239"/>
              <a:gd name="T16" fmla="*/ 34 w 266"/>
              <a:gd name="T17" fmla="*/ 112 h 239"/>
              <a:gd name="T18" fmla="*/ 3 w 266"/>
              <a:gd name="T19" fmla="*/ 90 h 239"/>
              <a:gd name="T20" fmla="*/ 0 w 266"/>
              <a:gd name="T21" fmla="*/ 86 h 239"/>
              <a:gd name="T22" fmla="*/ 3 w 266"/>
              <a:gd name="T23" fmla="*/ 81 h 239"/>
              <a:gd name="T24" fmla="*/ 34 w 266"/>
              <a:gd name="T25" fmla="*/ 60 h 239"/>
              <a:gd name="T26" fmla="*/ 41 w 266"/>
              <a:gd name="T27" fmla="*/ 57 h 239"/>
              <a:gd name="T28" fmla="*/ 48 w 266"/>
              <a:gd name="T29" fmla="*/ 55 h 239"/>
              <a:gd name="T30" fmla="*/ 96 w 266"/>
              <a:gd name="T31" fmla="*/ 55 h 239"/>
              <a:gd name="T32" fmla="*/ 96 w 266"/>
              <a:gd name="T33" fmla="*/ 5 h 239"/>
              <a:gd name="T34" fmla="*/ 101 w 266"/>
              <a:gd name="T35" fmla="*/ 0 h 239"/>
              <a:gd name="T36" fmla="*/ 113 w 266"/>
              <a:gd name="T37" fmla="*/ 0 h 239"/>
              <a:gd name="T38" fmla="*/ 118 w 266"/>
              <a:gd name="T39" fmla="*/ 5 h 239"/>
              <a:gd name="T40" fmla="*/ 266 w 266"/>
              <a:gd name="T41" fmla="*/ 60 h 239"/>
              <a:gd name="T42" fmla="*/ 262 w 266"/>
              <a:gd name="T43" fmla="*/ 64 h 239"/>
              <a:gd name="T44" fmla="*/ 231 w 266"/>
              <a:gd name="T45" fmla="*/ 86 h 239"/>
              <a:gd name="T46" fmla="*/ 224 w 266"/>
              <a:gd name="T47" fmla="*/ 89 h 239"/>
              <a:gd name="T48" fmla="*/ 217 w 266"/>
              <a:gd name="T49" fmla="*/ 90 h 239"/>
              <a:gd name="T50" fmla="*/ 137 w 266"/>
              <a:gd name="T51" fmla="*/ 90 h 239"/>
              <a:gd name="T52" fmla="*/ 126 w 266"/>
              <a:gd name="T53" fmla="*/ 29 h 239"/>
              <a:gd name="T54" fmla="*/ 217 w 266"/>
              <a:gd name="T55" fmla="*/ 29 h 239"/>
              <a:gd name="T56" fmla="*/ 224 w 266"/>
              <a:gd name="T57" fmla="*/ 31 h 239"/>
              <a:gd name="T58" fmla="*/ 231 w 266"/>
              <a:gd name="T59" fmla="*/ 34 h 239"/>
              <a:gd name="T60" fmla="*/ 262 w 266"/>
              <a:gd name="T61" fmla="*/ 55 h 239"/>
              <a:gd name="T62" fmla="*/ 266 w 266"/>
              <a:gd name="T63" fmla="*/ 6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6" h="239">
                <a:moveTo>
                  <a:pt x="118" y="5"/>
                </a:moveTo>
                <a:cubicBezTo>
                  <a:pt x="118" y="233"/>
                  <a:pt x="118" y="233"/>
                  <a:pt x="118" y="233"/>
                </a:cubicBezTo>
                <a:cubicBezTo>
                  <a:pt x="118" y="237"/>
                  <a:pt x="116" y="239"/>
                  <a:pt x="113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8" y="239"/>
                  <a:pt x="96" y="237"/>
                  <a:pt x="96" y="233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6" y="117"/>
                  <a:pt x="44" y="116"/>
                  <a:pt x="41" y="115"/>
                </a:cubicBezTo>
                <a:cubicBezTo>
                  <a:pt x="38" y="114"/>
                  <a:pt x="36" y="113"/>
                  <a:pt x="34" y="112"/>
                </a:cubicBezTo>
                <a:cubicBezTo>
                  <a:pt x="3" y="90"/>
                  <a:pt x="3" y="90"/>
                  <a:pt x="3" y="90"/>
                </a:cubicBezTo>
                <a:cubicBezTo>
                  <a:pt x="1" y="89"/>
                  <a:pt x="0" y="88"/>
                  <a:pt x="0" y="86"/>
                </a:cubicBezTo>
                <a:cubicBezTo>
                  <a:pt x="0" y="85"/>
                  <a:pt x="1" y="83"/>
                  <a:pt x="3" y="81"/>
                </a:cubicBezTo>
                <a:cubicBezTo>
                  <a:pt x="34" y="60"/>
                  <a:pt x="34" y="60"/>
                  <a:pt x="34" y="60"/>
                </a:cubicBezTo>
                <a:cubicBezTo>
                  <a:pt x="36" y="59"/>
                  <a:pt x="38" y="58"/>
                  <a:pt x="41" y="57"/>
                </a:cubicBezTo>
                <a:cubicBezTo>
                  <a:pt x="44" y="56"/>
                  <a:pt x="46" y="55"/>
                  <a:pt x="4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2"/>
                  <a:pt x="98" y="0"/>
                  <a:pt x="10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266" y="60"/>
                </a:moveTo>
                <a:cubicBezTo>
                  <a:pt x="266" y="61"/>
                  <a:pt x="265" y="63"/>
                  <a:pt x="262" y="64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29" y="87"/>
                  <a:pt x="227" y="88"/>
                  <a:pt x="224" y="89"/>
                </a:cubicBezTo>
                <a:cubicBezTo>
                  <a:pt x="222" y="89"/>
                  <a:pt x="219" y="90"/>
                  <a:pt x="217" y="90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217" y="29"/>
                  <a:pt x="217" y="29"/>
                  <a:pt x="217" y="29"/>
                </a:cubicBezTo>
                <a:cubicBezTo>
                  <a:pt x="219" y="29"/>
                  <a:pt x="222" y="29"/>
                  <a:pt x="224" y="31"/>
                </a:cubicBezTo>
                <a:cubicBezTo>
                  <a:pt x="227" y="31"/>
                  <a:pt x="229" y="32"/>
                  <a:pt x="231" y="34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65" y="57"/>
                  <a:pt x="266" y="58"/>
                  <a:pt x="266" y="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Shape 74"/>
          <p:cNvSpPr txBox="1"/>
          <p:nvPr/>
        </p:nvSpPr>
        <p:spPr>
          <a:xfrm>
            <a:off x="775294" y="2358343"/>
            <a:ext cx="2980907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개발방법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Shape 74"/>
          <p:cNvSpPr txBox="1"/>
          <p:nvPr/>
        </p:nvSpPr>
        <p:spPr>
          <a:xfrm>
            <a:off x="775294" y="4977163"/>
            <a:ext cx="2061530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참고문헌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Shape 74"/>
          <p:cNvSpPr txBox="1"/>
          <p:nvPr/>
        </p:nvSpPr>
        <p:spPr>
          <a:xfrm>
            <a:off x="775293" y="3231191"/>
            <a:ext cx="2980907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ko-KR" altLang="en-US" sz="20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기대효과 및 활용방안</a:t>
            </a:r>
            <a:endParaRPr lang="en-US" sz="2000" b="1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34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실제 예</a:t>
            </a:r>
            <a:endParaRPr lang="en-US" altLang="ko-KR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CBE5D13-1E68-4799-88C9-6F6EE2AB6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7" t="14519" r="15916" b="16000"/>
          <a:stretch/>
        </p:blipFill>
        <p:spPr>
          <a:xfrm>
            <a:off x="688197" y="1943003"/>
            <a:ext cx="5123763" cy="3130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0494B-22B9-439C-A1C9-02B74E8D682C}"/>
              </a:ext>
            </a:extLst>
          </p:cNvPr>
          <p:cNvSpPr txBox="1"/>
          <p:nvPr/>
        </p:nvSpPr>
        <p:spPr>
          <a:xfrm>
            <a:off x="2097742" y="537083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</a:t>
            </a:r>
            <a:r>
              <a:rPr lang="en-US" altLang="ko-KR" dirty="0"/>
              <a:t>A-</a:t>
            </a:r>
            <a:r>
              <a:rPr lang="ko-KR" altLang="en-US" dirty="0"/>
              <a:t>상완평가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DDB791-FF96-4637-98CF-E68FAB75B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4" t="20000" r="14333" b="8741"/>
          <a:stretch/>
        </p:blipFill>
        <p:spPr>
          <a:xfrm>
            <a:off x="6366751" y="1981112"/>
            <a:ext cx="5252720" cy="30924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3B1405-BC2B-4F54-9B86-A7268AA6DED0}"/>
              </a:ext>
            </a:extLst>
          </p:cNvPr>
          <p:cNvSpPr txBox="1"/>
          <p:nvPr/>
        </p:nvSpPr>
        <p:spPr>
          <a:xfrm>
            <a:off x="8277737" y="537083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</a:t>
            </a:r>
            <a:r>
              <a:rPr lang="en-US" altLang="ko-KR" dirty="0"/>
              <a:t>A-</a:t>
            </a:r>
            <a:r>
              <a:rPr lang="ko-KR" altLang="en-US" dirty="0" err="1"/>
              <a:t>전완평가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96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실제 예</a:t>
            </a:r>
            <a:endParaRPr lang="en-US" altLang="ko-KR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90494B-22B9-439C-A1C9-02B74E8D682C}"/>
              </a:ext>
            </a:extLst>
          </p:cNvPr>
          <p:cNvSpPr txBox="1"/>
          <p:nvPr/>
        </p:nvSpPr>
        <p:spPr>
          <a:xfrm>
            <a:off x="2097742" y="5370832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</a:t>
            </a:r>
            <a:r>
              <a:rPr lang="en-US" altLang="ko-KR" dirty="0"/>
              <a:t>A-</a:t>
            </a:r>
            <a:r>
              <a:rPr lang="ko-KR" altLang="en-US" dirty="0"/>
              <a:t>손목평가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B1405-BC2B-4F54-9B86-A7268AA6DED0}"/>
              </a:ext>
            </a:extLst>
          </p:cNvPr>
          <p:cNvSpPr txBox="1"/>
          <p:nvPr/>
        </p:nvSpPr>
        <p:spPr>
          <a:xfrm>
            <a:off x="8277737" y="5370832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그룹</a:t>
            </a:r>
            <a:r>
              <a:rPr lang="en-US" altLang="ko-KR" dirty="0"/>
              <a:t>B-</a:t>
            </a:r>
            <a:r>
              <a:rPr lang="ko-KR" altLang="en-US" dirty="0" err="1"/>
              <a:t>목평가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B6401D-B953-43A8-A9F5-1AB3CF21D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19851" r="16167" b="8445"/>
          <a:stretch/>
        </p:blipFill>
        <p:spPr>
          <a:xfrm>
            <a:off x="688198" y="2164276"/>
            <a:ext cx="4724638" cy="2909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99E12A-2711-499C-A813-0F5BAB24D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7" t="19407" r="16916" b="9481"/>
          <a:stretch/>
        </p:blipFill>
        <p:spPr>
          <a:xfrm>
            <a:off x="6211765" y="1987585"/>
            <a:ext cx="4985154" cy="30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7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RULA</a:t>
            </a:r>
            <a:r>
              <a:rPr lang="ko-KR" altLang="en-US" sz="2000" b="1" dirty="0"/>
              <a:t> 적용의 실제 예</a:t>
            </a:r>
            <a:endParaRPr lang="en-US" altLang="ko-KR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2BA5FE-4386-4250-9430-85B2662EE190}"/>
              </a:ext>
            </a:extLst>
          </p:cNvPr>
          <p:cNvSpPr txBox="1"/>
          <p:nvPr/>
        </p:nvSpPr>
        <p:spPr>
          <a:xfrm>
            <a:off x="5186081" y="5833808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</a:t>
            </a:r>
            <a:r>
              <a:rPr lang="en-US" altLang="ko-KR" dirty="0"/>
              <a:t>B-</a:t>
            </a:r>
            <a:r>
              <a:rPr lang="ko-KR" altLang="en-US" dirty="0"/>
              <a:t>상체평가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D14728-AE44-4F46-A97A-6ABC6272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t="12444" r="17167" b="7408"/>
          <a:stretch/>
        </p:blipFill>
        <p:spPr>
          <a:xfrm>
            <a:off x="3401732" y="1821204"/>
            <a:ext cx="5388536" cy="37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4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How to apply the RULA ?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ABE359F-BD4C-4398-A22A-05551CB8D44D}"/>
              </a:ext>
            </a:extLst>
          </p:cNvPr>
          <p:cNvSpPr txBox="1"/>
          <p:nvPr/>
        </p:nvSpPr>
        <p:spPr>
          <a:xfrm>
            <a:off x="640318" y="2032000"/>
            <a:ext cx="1155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Mediapipe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라이브 및 스트리밍 미디어를 위한 크로스 플랫폼 맞춤형 </a:t>
            </a:r>
            <a:r>
              <a:rPr lang="en-US" altLang="ko-KR" dirty="0"/>
              <a:t>ML </a:t>
            </a:r>
            <a:r>
              <a:rPr lang="ko-KR" altLang="en-US" dirty="0"/>
              <a:t>솔루션을 제공하는 오픈소스 라이브러리</a:t>
            </a:r>
          </a:p>
        </p:txBody>
      </p:sp>
      <p:pic>
        <p:nvPicPr>
          <p:cNvPr id="14" name="pose_world_landmarks">
            <a:hlinkClick r:id="" action="ppaction://media"/>
            <a:extLst>
              <a:ext uri="{FF2B5EF4-FFF2-40B4-BE49-F238E27FC236}">
                <a16:creationId xmlns:a16="http://schemas.microsoft.com/office/drawing/2014/main" id="{9E371F24-F0F1-4EED-9F5C-F4D96DB716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0319" y="2912335"/>
            <a:ext cx="5271967" cy="33973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ACE016-0A40-4484-B824-3238C2A30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4" y="2979882"/>
            <a:ext cx="5631789" cy="3254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5779599-F4F8-495A-8423-E67C47738FB0}"/>
                  </a:ext>
                </a:extLst>
              </p14:cNvPr>
              <p14:cNvContentPartPr/>
              <p14:nvPr/>
            </p14:nvContentPartPr>
            <p14:xfrm>
              <a:off x="6756280" y="5862120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5779599-F4F8-495A-8423-E67C47738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7280" y="5853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6BA57A7-9214-44C7-9DFB-884D3E81D287}"/>
                  </a:ext>
                </a:extLst>
              </p14:cNvPr>
              <p14:cNvContentPartPr/>
              <p14:nvPr/>
            </p14:nvContentPartPr>
            <p14:xfrm>
              <a:off x="6674560" y="6045000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6BA57A7-9214-44C7-9DFB-884D3E81D2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5560" y="6036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D858DEC-33B6-42FD-9481-C3AB5F2FF002}"/>
                  </a:ext>
                </a:extLst>
              </p14:cNvPr>
              <p14:cNvContentPartPr/>
              <p14:nvPr/>
            </p14:nvContentPartPr>
            <p14:xfrm>
              <a:off x="6749080" y="6278280"/>
              <a:ext cx="68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D858DEC-33B6-42FD-9481-C3AB5F2FF0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40080" y="6269640"/>
                <a:ext cx="860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0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How to develop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88198" y="1384296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검증</a:t>
            </a:r>
            <a:endParaRPr lang="en-US" altLang="ko-KR" sz="2000" b="1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413156"/>
            <a:ext cx="0" cy="33120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7FFAF1-69F3-4BCB-A423-296A4BCE727D}"/>
              </a:ext>
            </a:extLst>
          </p:cNvPr>
          <p:cNvSpPr txBox="1"/>
          <p:nvPr/>
        </p:nvSpPr>
        <p:spPr>
          <a:xfrm>
            <a:off x="688198" y="5113132"/>
            <a:ext cx="500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Mediapipe</a:t>
            </a:r>
            <a:r>
              <a:rPr lang="ko-KR" altLang="en-US" dirty="0"/>
              <a:t>를 토대로 개발한 프로그램의 결과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A018E9-A02A-4BAA-899E-D0A470B32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962" y="1821204"/>
            <a:ext cx="3337560" cy="3337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410A7E-5893-4697-AD81-E48102DDC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50" y="2078589"/>
            <a:ext cx="3058160" cy="3058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18B49B-2FA6-45DE-B652-BD9E7181988D}"/>
              </a:ext>
            </a:extLst>
          </p:cNvPr>
          <p:cNvSpPr txBox="1"/>
          <p:nvPr/>
        </p:nvSpPr>
        <p:spPr>
          <a:xfrm>
            <a:off x="7968022" y="514860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사람이 직접 작성한 결과</a:t>
            </a:r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757401A6-52D9-4FCF-8ED0-2772EDF04E98}"/>
              </a:ext>
            </a:extLst>
          </p:cNvPr>
          <p:cNvSpPr/>
          <p:nvPr/>
        </p:nvSpPr>
        <p:spPr>
          <a:xfrm>
            <a:off x="5077502" y="3073031"/>
            <a:ext cx="2255520" cy="857194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대조</a:t>
            </a:r>
          </a:p>
        </p:txBody>
      </p:sp>
    </p:spTree>
    <p:extLst>
      <p:ext uri="{BB962C8B-B14F-4D97-AF65-F5344CB8AC3E}">
        <p14:creationId xmlns:p14="http://schemas.microsoft.com/office/powerpoint/2010/main" val="82933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+mj-ea"/>
              </a:rPr>
              <a:t>4. </a:t>
            </a:r>
            <a:r>
              <a:rPr lang="ko-KR" altLang="en-US" dirty="0">
                <a:solidFill>
                  <a:srgbClr val="0070C0"/>
                </a:solidFill>
                <a:latin typeface="+mj-ea"/>
              </a:rPr>
              <a:t>기대효과 및 </a:t>
            </a:r>
            <a:r>
              <a:rPr lang="ko-KR" altLang="en-US" dirty="0">
                <a:latin typeface="+mj-ea"/>
              </a:rPr>
              <a:t>활용방안</a:t>
            </a:r>
            <a:endParaRPr lang="id-ID" dirty="0">
              <a:latin typeface="+mj-ea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1D58FBC-304C-45E5-8BCF-C32D8FD17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Expectation effectiveness &amp; Application plan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B936B-FF42-46CA-94A0-A6CF9F83608D}"/>
              </a:ext>
            </a:extLst>
          </p:cNvPr>
          <p:cNvSpPr txBox="1"/>
          <p:nvPr/>
        </p:nvSpPr>
        <p:spPr>
          <a:xfrm>
            <a:off x="1247900" y="2778711"/>
            <a:ext cx="505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동작분석작업의 효율성</a:t>
            </a:r>
            <a:r>
              <a:rPr lang="en-US" altLang="ko-KR" dirty="0"/>
              <a:t>, </a:t>
            </a:r>
            <a:r>
              <a:rPr lang="ko-KR" altLang="en-US" dirty="0"/>
              <a:t>경제성증진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93015-C785-4090-A62F-1C7C55BBBE3E}"/>
              </a:ext>
            </a:extLst>
          </p:cNvPr>
          <p:cNvSpPr txBox="1"/>
          <p:nvPr/>
        </p:nvSpPr>
        <p:spPr>
          <a:xfrm>
            <a:off x="1247900" y="1912004"/>
            <a:ext cx="3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평가기법의 적용 가능성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D02AF-81A0-4546-A819-5509BCCDDE51}"/>
              </a:ext>
            </a:extLst>
          </p:cNvPr>
          <p:cNvSpPr txBox="1"/>
          <p:nvPr/>
        </p:nvSpPr>
        <p:spPr>
          <a:xfrm>
            <a:off x="1221597" y="3618103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작업부담이 큰 동작의 효율적 선별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59BF2-5AFD-4E96-A8ED-1A35A18E98C1}"/>
              </a:ext>
            </a:extLst>
          </p:cNvPr>
          <p:cNvSpPr txBox="1"/>
          <p:nvPr/>
        </p:nvSpPr>
        <p:spPr>
          <a:xfrm>
            <a:off x="6955766" y="3598070"/>
            <a:ext cx="479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작업부담이 높은 동작의 기계로의 대체 고려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9FFC32A-FDEC-47DF-9C3C-BC705A0DC53B}"/>
              </a:ext>
            </a:extLst>
          </p:cNvPr>
          <p:cNvSpPr/>
          <p:nvPr/>
        </p:nvSpPr>
        <p:spPr>
          <a:xfrm>
            <a:off x="5280211" y="1874733"/>
            <a:ext cx="1373996" cy="40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CA46147-DE40-4758-A878-68B620392732}"/>
              </a:ext>
            </a:extLst>
          </p:cNvPr>
          <p:cNvSpPr/>
          <p:nvPr/>
        </p:nvSpPr>
        <p:spPr>
          <a:xfrm>
            <a:off x="5280211" y="3578038"/>
            <a:ext cx="1373996" cy="40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07F89B4-3F43-4FEA-95AC-A425E94B020B}"/>
              </a:ext>
            </a:extLst>
          </p:cNvPr>
          <p:cNvGrpSpPr/>
          <p:nvPr/>
        </p:nvGrpSpPr>
        <p:grpSpPr>
          <a:xfrm>
            <a:off x="562167" y="1804722"/>
            <a:ext cx="555387" cy="550931"/>
            <a:chOff x="8275020" y="2450522"/>
            <a:chExt cx="555387" cy="550931"/>
          </a:xfrm>
        </p:grpSpPr>
        <p:sp>
          <p:nvSpPr>
            <p:cNvPr id="20" name="Rounded Rectangle 30">
              <a:extLst>
                <a:ext uri="{FF2B5EF4-FFF2-40B4-BE49-F238E27FC236}">
                  <a16:creationId xmlns:a16="http://schemas.microsoft.com/office/drawing/2014/main" id="{4DF87A6E-E254-4ACD-B5D9-F0C3B261C68E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10C0D3DB-5C73-4718-B3E9-A002A21251CB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22" name="Group 13">
            <a:extLst>
              <a:ext uri="{FF2B5EF4-FFF2-40B4-BE49-F238E27FC236}">
                <a16:creationId xmlns:a16="http://schemas.microsoft.com/office/drawing/2014/main" id="{52ED1081-D8E6-4830-84F8-D74B5B0BA0BB}"/>
              </a:ext>
            </a:extLst>
          </p:cNvPr>
          <p:cNvGrpSpPr/>
          <p:nvPr/>
        </p:nvGrpSpPr>
        <p:grpSpPr>
          <a:xfrm>
            <a:off x="562167" y="2641785"/>
            <a:ext cx="555387" cy="550931"/>
            <a:chOff x="8275020" y="3261827"/>
            <a:chExt cx="555387" cy="550931"/>
          </a:xfrm>
        </p:grpSpPr>
        <p:sp>
          <p:nvSpPr>
            <p:cNvPr id="23" name="Rounded Rectangle 28">
              <a:extLst>
                <a:ext uri="{FF2B5EF4-FFF2-40B4-BE49-F238E27FC236}">
                  <a16:creationId xmlns:a16="http://schemas.microsoft.com/office/drawing/2014/main" id="{FA05220A-3CED-4A8B-B452-F8D21C935DF9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9D1C04F6-C419-4A95-88ED-17BF121C7BDA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14">
            <a:extLst>
              <a:ext uri="{FF2B5EF4-FFF2-40B4-BE49-F238E27FC236}">
                <a16:creationId xmlns:a16="http://schemas.microsoft.com/office/drawing/2014/main" id="{E9638E5E-99EB-4E5D-8614-7A3E5300E082}"/>
              </a:ext>
            </a:extLst>
          </p:cNvPr>
          <p:cNvGrpSpPr/>
          <p:nvPr/>
        </p:nvGrpSpPr>
        <p:grpSpPr>
          <a:xfrm>
            <a:off x="562167" y="3530364"/>
            <a:ext cx="562057" cy="550931"/>
            <a:chOff x="8275020" y="4073132"/>
            <a:chExt cx="562057" cy="55093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EA6BBD2-EF07-4297-A85F-0B680A76F3A8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2B1F97-5A6C-4673-B9D1-A62BDB8777E3}"/>
                </a:ext>
              </a:extLst>
            </p:cNvPr>
            <p:cNvSpPr/>
            <p:nvPr/>
          </p:nvSpPr>
          <p:spPr>
            <a:xfrm>
              <a:off x="8299109" y="4195233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03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17">
            <a:extLst>
              <a:ext uri="{FF2B5EF4-FFF2-40B4-BE49-F238E27FC236}">
                <a16:creationId xmlns:a16="http://schemas.microsoft.com/office/drawing/2014/main" id="{B4A20D31-602B-4362-B389-D9FF87529212}"/>
              </a:ext>
            </a:extLst>
          </p:cNvPr>
          <p:cNvGrpSpPr/>
          <p:nvPr/>
        </p:nvGrpSpPr>
        <p:grpSpPr>
          <a:xfrm>
            <a:off x="562166" y="4393185"/>
            <a:ext cx="555387" cy="550931"/>
            <a:chOff x="8275019" y="4884437"/>
            <a:chExt cx="555387" cy="550931"/>
          </a:xfrm>
        </p:grpSpPr>
        <p:sp>
          <p:nvSpPr>
            <p:cNvPr id="30" name="Rounded Rectangle 24">
              <a:extLst>
                <a:ext uri="{FF2B5EF4-FFF2-40B4-BE49-F238E27FC236}">
                  <a16:creationId xmlns:a16="http://schemas.microsoft.com/office/drawing/2014/main" id="{FBEA5831-F5DB-4244-81AC-4CE2584B022B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A35DFB87-4D7C-4232-8F9B-66C7CD642299}"/>
                </a:ext>
              </a:extLst>
            </p:cNvPr>
            <p:cNvSpPr/>
            <p:nvPr/>
          </p:nvSpPr>
          <p:spPr>
            <a:xfrm>
              <a:off x="8291993" y="4984841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04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3B3AE5E1-B6D6-4121-8067-82A7645AB425}"/>
              </a:ext>
            </a:extLst>
          </p:cNvPr>
          <p:cNvGrpSpPr/>
          <p:nvPr/>
        </p:nvGrpSpPr>
        <p:grpSpPr>
          <a:xfrm>
            <a:off x="570875" y="5282877"/>
            <a:ext cx="555387" cy="550931"/>
            <a:chOff x="8275019" y="4884437"/>
            <a:chExt cx="555387" cy="550931"/>
          </a:xfrm>
        </p:grpSpPr>
        <p:sp>
          <p:nvSpPr>
            <p:cNvPr id="33" name="Rounded Rectangle 20">
              <a:extLst>
                <a:ext uri="{FF2B5EF4-FFF2-40B4-BE49-F238E27FC236}">
                  <a16:creationId xmlns:a16="http://schemas.microsoft.com/office/drawing/2014/main" id="{C08C52C2-9C42-4189-8B2B-679FB864F8BC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8F6CEC22-CCF3-4FDE-AAC4-530C12AA0619}"/>
                </a:ext>
              </a:extLst>
            </p:cNvPr>
            <p:cNvSpPr/>
            <p:nvPr/>
          </p:nvSpPr>
          <p:spPr>
            <a:xfrm>
              <a:off x="8291993" y="4984841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05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94C668E7-D835-4714-8A54-6549E1CCB89A}"/>
              </a:ext>
            </a:extLst>
          </p:cNvPr>
          <p:cNvSpPr/>
          <p:nvPr/>
        </p:nvSpPr>
        <p:spPr>
          <a:xfrm>
            <a:off x="5280211" y="2757893"/>
            <a:ext cx="1373996" cy="40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8AE03D-8D6A-4664-92F9-74D7A29B9CA5}"/>
              </a:ext>
            </a:extLst>
          </p:cNvPr>
          <p:cNvSpPr txBox="1"/>
          <p:nvPr/>
        </p:nvSpPr>
        <p:spPr>
          <a:xfrm>
            <a:off x="6955766" y="1904925"/>
            <a:ext cx="42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종류의 프로그램 개발 가능성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39584-91E0-4BB6-9AA5-C267CF605697}"/>
              </a:ext>
            </a:extLst>
          </p:cNvPr>
          <p:cNvSpPr txBox="1"/>
          <p:nvPr/>
        </p:nvSpPr>
        <p:spPr>
          <a:xfrm>
            <a:off x="1247900" y="5373676"/>
            <a:ext cx="861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궁극적으로</a:t>
            </a:r>
            <a:r>
              <a:rPr lang="en-US" altLang="ko-KR" dirty="0"/>
              <a:t>, </a:t>
            </a:r>
            <a:r>
              <a:rPr lang="ko-KR" altLang="en-US" dirty="0"/>
              <a:t>사회 전반에 걸쳐 사회적</a:t>
            </a:r>
            <a:r>
              <a:rPr lang="en-US" altLang="ko-KR" dirty="0"/>
              <a:t>/</a:t>
            </a:r>
            <a:r>
              <a:rPr lang="ko-KR" altLang="en-US" dirty="0"/>
              <a:t>경제적 비용 완화 및 작업자의 삶의 질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E28B5-7DDF-479F-BC10-6E16A5E31A60}"/>
              </a:ext>
            </a:extLst>
          </p:cNvPr>
          <p:cNvSpPr txBox="1"/>
          <p:nvPr/>
        </p:nvSpPr>
        <p:spPr>
          <a:xfrm>
            <a:off x="6955766" y="2806599"/>
            <a:ext cx="386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보다 많은 </a:t>
            </a:r>
            <a:r>
              <a:rPr lang="ko-KR" altLang="en-US"/>
              <a:t>연구가 이루어질 수 있음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639BA-7AC0-4A45-85DC-CE146974D4E7}"/>
              </a:ext>
            </a:extLst>
          </p:cNvPr>
          <p:cNvSpPr txBox="1"/>
          <p:nvPr/>
        </p:nvSpPr>
        <p:spPr>
          <a:xfrm>
            <a:off x="1247900" y="4519119"/>
            <a:ext cx="835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산업환경 뿐만 아니라 의료분야</a:t>
            </a:r>
            <a:r>
              <a:rPr lang="en-US" altLang="ko-KR" dirty="0"/>
              <a:t>, </a:t>
            </a:r>
            <a:r>
              <a:rPr lang="ko-KR" altLang="en-US" dirty="0"/>
              <a:t>사무분야 등 다양한 작업환경에서도 적용 가능</a:t>
            </a:r>
          </a:p>
        </p:txBody>
      </p:sp>
    </p:spTree>
    <p:extLst>
      <p:ext uri="{BB962C8B-B14F-4D97-AF65-F5344CB8AC3E}">
        <p14:creationId xmlns:p14="http://schemas.microsoft.com/office/powerpoint/2010/main" val="89750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70455" y="1052767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Schedule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13C8716-BB08-442F-82A4-06582885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+mj-ea"/>
              </a:rPr>
              <a:t>5. </a:t>
            </a:r>
            <a:r>
              <a:rPr lang="ko-KR" altLang="en-US" dirty="0">
                <a:solidFill>
                  <a:srgbClr val="0070C0"/>
                </a:solidFill>
                <a:latin typeface="+mj-ea"/>
              </a:rPr>
              <a:t>연구일정</a:t>
            </a:r>
            <a:endParaRPr lang="id-ID" dirty="0">
              <a:latin typeface="+mj-ea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8F2137A-CDDF-4B98-964D-02C5D6EE9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25742"/>
              </p:ext>
            </p:extLst>
          </p:nvPr>
        </p:nvGraphicFramePr>
        <p:xfrm>
          <a:off x="896471" y="1992653"/>
          <a:ext cx="10363200" cy="322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61379398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6545173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5900929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39290958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0344502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2645621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5108085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32160942"/>
                    </a:ext>
                  </a:extLst>
                </a:gridCol>
              </a:tblGrid>
              <a:tr h="51703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10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895238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코드 구성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24517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각도연산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프로그래밍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86894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디자인</a:t>
                      </a:r>
                      <a:endParaRPr lang="en-US" altLang="ko-KR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47436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검증 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수정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2438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최종발표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70455" y="1052767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Reference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13C8716-BB08-442F-82A4-06582885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+mj-ea"/>
              </a:rPr>
              <a:t>6. </a:t>
            </a:r>
            <a:r>
              <a:rPr lang="ko-KR" altLang="en-US" dirty="0">
                <a:solidFill>
                  <a:srgbClr val="0070C0"/>
                </a:solidFill>
                <a:latin typeface="+mj-ea"/>
              </a:rPr>
              <a:t>참고문헌</a:t>
            </a:r>
            <a:endParaRPr lang="id-ID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56D96-1831-49E1-951F-0C613953CFA4}"/>
              </a:ext>
            </a:extLst>
          </p:cNvPr>
          <p:cNvSpPr txBox="1"/>
          <p:nvPr/>
        </p:nvSpPr>
        <p:spPr>
          <a:xfrm>
            <a:off x="470455" y="1521842"/>
            <a:ext cx="102556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『</a:t>
            </a:r>
            <a:r>
              <a:rPr lang="ko-KR" altLang="en-US" b="1" dirty="0"/>
              <a:t> 산업안전보건기준에 관한 규칙 </a:t>
            </a:r>
            <a:r>
              <a:rPr lang="en-US" altLang="ko-KR" b="1" dirty="0"/>
              <a:t>』</a:t>
            </a:r>
          </a:p>
          <a:p>
            <a:r>
              <a:rPr lang="en-US" altLang="ko-KR" dirty="0">
                <a:hlinkClick r:id="rId2"/>
              </a:rPr>
              <a:t>https://www.law.go.kr/%EB%B2%95%EB%A0%B9/%EC%82%B0%EC%97%85%EC%95%88%EC%A0%84%EB%B3%B4%EA%B1%B4%EA%B8%B0%EC%A4%80%EC%97%90%EA%B4%80%ED%95%9C%EA%B7%9C%EC%B9%99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『</a:t>
            </a:r>
            <a:r>
              <a:rPr lang="ko-KR" altLang="en-US" b="1" dirty="0"/>
              <a:t>유해요인조사 실시 분포현황</a:t>
            </a:r>
            <a:r>
              <a:rPr lang="en-US" altLang="ko-KR" b="1" dirty="0"/>
              <a:t>(</a:t>
            </a:r>
            <a:r>
              <a:rPr lang="ko-KR" altLang="en-US" b="1" dirty="0"/>
              <a:t>작업환경실태조사 결과 보고서</a:t>
            </a:r>
            <a:r>
              <a:rPr lang="en-US" altLang="ko-KR" b="1" dirty="0"/>
              <a:t>)』</a:t>
            </a:r>
          </a:p>
          <a:p>
            <a:r>
              <a:rPr lang="en-US" altLang="ko-KR" dirty="0"/>
              <a:t>https://www.kosha.or.kr/kosha/business/inspection.do</a:t>
            </a:r>
          </a:p>
          <a:p>
            <a:endParaRPr lang="en-US" altLang="ko-KR" dirty="0"/>
          </a:p>
          <a:p>
            <a:r>
              <a:rPr lang="en-US" altLang="ko-KR" b="1" dirty="0"/>
              <a:t>『</a:t>
            </a:r>
            <a:r>
              <a:rPr lang="ko-KR" altLang="en-US" sz="1800" b="1" dirty="0"/>
              <a:t>중소규모 제조업체의 근골격계 질환 예방을 위한 인간공학적 작업자세 분석연구 </a:t>
            </a:r>
            <a:r>
              <a:rPr lang="en-US" altLang="ko-KR" b="1" dirty="0"/>
              <a:t>』</a:t>
            </a:r>
          </a:p>
          <a:p>
            <a:r>
              <a:rPr lang="en-US" altLang="ko-KR" dirty="0">
                <a:hlinkClick r:id="rId3"/>
              </a:rPr>
              <a:t>https://www.dbpia.co.kr/journal/articleDetail?nodeId=NODE00795214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b="1" dirty="0"/>
              <a:t>『Kinect</a:t>
            </a:r>
            <a:r>
              <a:rPr lang="ko-KR" altLang="en-US" sz="1800" b="1" dirty="0"/>
              <a:t>를 이용한 근골격계 질환 예방을 위한 작업 자세 평가</a:t>
            </a:r>
            <a:r>
              <a:rPr lang="en-US" altLang="ko-KR" sz="1800" b="1" dirty="0"/>
              <a:t>』 </a:t>
            </a:r>
          </a:p>
          <a:p>
            <a:r>
              <a:rPr lang="en-US" altLang="ko-KR" dirty="0"/>
              <a:t>https://www.dbpia.co.kr/journal/articleDetail?nodeId=NODE06648549</a:t>
            </a:r>
          </a:p>
          <a:p>
            <a:endParaRPr lang="en-US" altLang="ko-KR" dirty="0"/>
          </a:p>
          <a:p>
            <a:r>
              <a:rPr lang="en-US" altLang="ko-KR" b="1" dirty="0"/>
              <a:t>『</a:t>
            </a:r>
            <a:r>
              <a:rPr lang="en-US" altLang="ko-KR" b="1" dirty="0" err="1"/>
              <a:t>Mediapipe</a:t>
            </a:r>
            <a:r>
              <a:rPr lang="en-US" altLang="ko-KR" b="1" dirty="0"/>
              <a:t>』</a:t>
            </a:r>
          </a:p>
          <a:p>
            <a:r>
              <a:rPr lang="en-US" altLang="ko-KR" dirty="0"/>
              <a:t>https://google.github.io/mediapipe/</a:t>
            </a:r>
          </a:p>
        </p:txBody>
      </p:sp>
    </p:spTree>
    <p:extLst>
      <p:ext uri="{BB962C8B-B14F-4D97-AF65-F5344CB8AC3E}">
        <p14:creationId xmlns:p14="http://schemas.microsoft.com/office/powerpoint/2010/main" val="393909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4198903" y="3011035"/>
            <a:ext cx="446884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 ;-)</a:t>
            </a:r>
            <a:endParaRPr lang="id-ID" sz="5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6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개발목적 및 필요성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Purpose &amp; needs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600E4732-FCB1-46C6-808E-A62B79367BE4}"/>
              </a:ext>
            </a:extLst>
          </p:cNvPr>
          <p:cNvGrpSpPr/>
          <p:nvPr/>
        </p:nvGrpSpPr>
        <p:grpSpPr>
          <a:xfrm>
            <a:off x="582574" y="1330057"/>
            <a:ext cx="10345401" cy="947400"/>
            <a:chOff x="8027893" y="2435888"/>
            <a:chExt cx="2711543" cy="947400"/>
          </a:xfrm>
        </p:grpSpPr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2BA9C2A2-C534-4451-A106-C09C833B8694}"/>
                </a:ext>
              </a:extLst>
            </p:cNvPr>
            <p:cNvSpPr txBox="1">
              <a:spLocks/>
            </p:cNvSpPr>
            <p:nvPr/>
          </p:nvSpPr>
          <p:spPr>
            <a:xfrm>
              <a:off x="8041341" y="2897553"/>
              <a:ext cx="2698095" cy="48573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ko-KR" altLang="en-US" sz="2000" dirty="0">
                  <a:latin typeface="+mn-ea"/>
                  <a:cs typeface="Lato Light" charset="0"/>
                </a:rPr>
                <a:t>영상분석에 기반하여 산업환경에서의 작업자의 동작을 분석하고 </a:t>
              </a:r>
              <a:r>
                <a:rPr lang="ko-KR" altLang="en-US" sz="2000" dirty="0"/>
                <a:t>개선이 필요한</a:t>
              </a:r>
              <a:r>
                <a:rPr lang="ko-KR" altLang="en-US" sz="2000" dirty="0">
                  <a:latin typeface="+mn-ea"/>
                  <a:cs typeface="Lato Light" charset="0"/>
                </a:rPr>
                <a:t> 동작을 선별하는 프로그램을 개발</a:t>
              </a:r>
              <a:endParaRPr lang="en-US" altLang="ko-KR" sz="2000" dirty="0">
                <a:latin typeface="+mn-ea"/>
                <a:cs typeface="Lato Light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6E7885-33F3-407D-8EAC-66DF4CBB89AB}"/>
                </a:ext>
              </a:extLst>
            </p:cNvPr>
            <p:cNvSpPr txBox="1"/>
            <p:nvPr/>
          </p:nvSpPr>
          <p:spPr>
            <a:xfrm>
              <a:off x="8027893" y="2435888"/>
              <a:ext cx="2218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개발목적</a:t>
              </a:r>
              <a:endParaRPr lang="id-ID" sz="2400" b="1" dirty="0"/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837AEF-9DCB-4011-9B4A-3C47703C4CC6}"/>
              </a:ext>
            </a:extLst>
          </p:cNvPr>
          <p:cNvCxnSpPr>
            <a:cxnSpLocks/>
          </p:cNvCxnSpPr>
          <p:nvPr/>
        </p:nvCxnSpPr>
        <p:spPr>
          <a:xfrm>
            <a:off x="582575" y="1374655"/>
            <a:ext cx="0" cy="394897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2220F6-EB20-4F19-B0FB-3D1E98480A81}"/>
              </a:ext>
            </a:extLst>
          </p:cNvPr>
          <p:cNvCxnSpPr>
            <a:cxnSpLocks/>
          </p:cNvCxnSpPr>
          <p:nvPr/>
        </p:nvCxnSpPr>
        <p:spPr>
          <a:xfrm>
            <a:off x="610942" y="2636696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A399C8-445A-419D-8A4E-5B7EAD32057D}"/>
              </a:ext>
            </a:extLst>
          </p:cNvPr>
          <p:cNvSpPr txBox="1"/>
          <p:nvPr/>
        </p:nvSpPr>
        <p:spPr>
          <a:xfrm>
            <a:off x="633882" y="2636696"/>
            <a:ext cx="359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근골격계부담작업이란</a:t>
            </a:r>
            <a:r>
              <a:rPr lang="en-US" altLang="ko-KR" sz="2400" b="1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D5114-6F24-4349-AA85-F8B46BB8974A}"/>
              </a:ext>
            </a:extLst>
          </p:cNvPr>
          <p:cNvSpPr txBox="1"/>
          <p:nvPr/>
        </p:nvSpPr>
        <p:spPr>
          <a:xfrm>
            <a:off x="697182" y="3113309"/>
            <a:ext cx="1079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작업속도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504000101010101" pitchFamily="18" charset="-127"/>
              </a:rPr>
              <a:t>작업강도 및 작업장 구조 등에 따라 고용노동부장관이 정하여 고시하는 작업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산업안전보건기준에 관한 규칙 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656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조 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8267C-99DF-49F4-84DB-AEA79711F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68" t="26013" r="41103" b="48768"/>
          <a:stretch/>
        </p:blipFill>
        <p:spPr>
          <a:xfrm>
            <a:off x="697182" y="3820889"/>
            <a:ext cx="3103854" cy="2506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A0939-D474-4432-8D4C-5359C3FF0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1" t="25765" r="48750" b="19394"/>
          <a:stretch/>
        </p:blipFill>
        <p:spPr>
          <a:xfrm>
            <a:off x="4518213" y="3820888"/>
            <a:ext cx="2535106" cy="2506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ED4F8C-41DA-4A43-B92A-D77A2BFB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25" t="30838" r="31177" b="16972"/>
          <a:stretch/>
        </p:blipFill>
        <p:spPr>
          <a:xfrm>
            <a:off x="7770496" y="3820889"/>
            <a:ext cx="2865607" cy="25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개발목적 및 필요성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Purpose &amp; needs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56E8D3-7D88-4C3D-B0F0-CE6403D37AC7}"/>
              </a:ext>
            </a:extLst>
          </p:cNvPr>
          <p:cNvSpPr txBox="1"/>
          <p:nvPr/>
        </p:nvSpPr>
        <p:spPr>
          <a:xfrm>
            <a:off x="662926" y="2018292"/>
            <a:ext cx="1135711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여러 산업 현장에서 불편하고 부담되는 작업자세로 인해 많은 노동자가 고통을 겪고 있는 현실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(2021</a:t>
            </a:r>
            <a:r>
              <a:rPr lang="ko-KR" altLang="en-US" dirty="0"/>
              <a:t>년 기준 질병재해자 </a:t>
            </a:r>
            <a:r>
              <a:rPr lang="en-US" altLang="ko-KR" dirty="0"/>
              <a:t>20,435 </a:t>
            </a:r>
            <a:r>
              <a:rPr lang="ko-KR" altLang="en-US" dirty="0"/>
              <a:t>명 중 </a:t>
            </a:r>
            <a:r>
              <a:rPr lang="en-US" altLang="ko-KR" dirty="0"/>
              <a:t>6,549</a:t>
            </a:r>
            <a:r>
              <a:rPr lang="ko-KR" altLang="en-US" dirty="0"/>
              <a:t>명</a:t>
            </a:r>
            <a:r>
              <a:rPr lang="en-US" altLang="ko-KR" dirty="0"/>
              <a:t>(32%)</a:t>
            </a:r>
            <a:r>
              <a:rPr lang="ko-KR" altLang="en-US" dirty="0"/>
              <a:t>가 신체부담작업으로 인해 발생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”2021 </a:t>
            </a:r>
            <a:r>
              <a:rPr lang="ko-KR" altLang="en-US" dirty="0"/>
              <a:t>산업재해현황</a:t>
            </a:r>
            <a:r>
              <a:rPr lang="en-US" altLang="ko-KR" dirty="0"/>
              <a:t>” –</a:t>
            </a:r>
            <a:r>
              <a:rPr lang="ko-KR" altLang="en-US" dirty="0"/>
              <a:t>산업안전보건공단</a:t>
            </a:r>
            <a:r>
              <a:rPr lang="en-US" altLang="ko-KR" dirty="0"/>
              <a:t>-)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작업부담으로 인해 근로자의 신체활동 저하</a:t>
            </a:r>
            <a:r>
              <a:rPr lang="en-US" altLang="ko-KR" dirty="0"/>
              <a:t>, </a:t>
            </a:r>
            <a:r>
              <a:rPr lang="ko-KR" altLang="en-US" dirty="0"/>
              <a:t>결근 등으로 인한 노동력 상실</a:t>
            </a:r>
            <a:r>
              <a:rPr lang="en-US" altLang="ko-KR" dirty="0"/>
              <a:t>, </a:t>
            </a:r>
            <a:r>
              <a:rPr lang="ko-KR" altLang="en-US" dirty="0"/>
              <a:t>작업의 질 저하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산재보상비용 증가 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F9083-C332-4436-889A-4645CC8BEEFD}"/>
              </a:ext>
            </a:extLst>
          </p:cNvPr>
          <p:cNvSpPr txBox="1"/>
          <p:nvPr/>
        </p:nvSpPr>
        <p:spPr>
          <a:xfrm>
            <a:off x="651812" y="1532557"/>
            <a:ext cx="359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필요성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사회적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경제적</a:t>
            </a:r>
            <a:endParaRPr lang="en-US" altLang="ko-KR" sz="24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2220F6-EB20-4F19-B0FB-3D1E98480A81}"/>
              </a:ext>
            </a:extLst>
          </p:cNvPr>
          <p:cNvCxnSpPr>
            <a:cxnSpLocks/>
          </p:cNvCxnSpPr>
          <p:nvPr/>
        </p:nvCxnSpPr>
        <p:spPr>
          <a:xfrm>
            <a:off x="628872" y="1532557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62C82D6-EF46-45BD-B57B-8FA1BCB6635B}"/>
              </a:ext>
            </a:extLst>
          </p:cNvPr>
          <p:cNvSpPr/>
          <p:nvPr/>
        </p:nvSpPr>
        <p:spPr>
          <a:xfrm>
            <a:off x="1074571" y="4846616"/>
            <a:ext cx="1185133" cy="52130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FE3E0-3BA3-49F8-A618-EF42CA865319}"/>
              </a:ext>
            </a:extLst>
          </p:cNvPr>
          <p:cNvSpPr txBox="1"/>
          <p:nvPr/>
        </p:nvSpPr>
        <p:spPr>
          <a:xfrm>
            <a:off x="2366197" y="4956111"/>
            <a:ext cx="677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사회</a:t>
            </a:r>
            <a:r>
              <a:rPr lang="en-US" altLang="ko-KR" b="1" dirty="0"/>
              <a:t>/</a:t>
            </a:r>
            <a:r>
              <a:rPr lang="ko-KR" altLang="en-US" b="1" dirty="0"/>
              <a:t>경제적 비용 절감 및 근로자의 노동환경 개선 필요성 대두 </a:t>
            </a:r>
          </a:p>
        </p:txBody>
      </p:sp>
    </p:spTree>
    <p:extLst>
      <p:ext uri="{BB962C8B-B14F-4D97-AF65-F5344CB8AC3E}">
        <p14:creationId xmlns:p14="http://schemas.microsoft.com/office/powerpoint/2010/main" val="68018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개발목적 및 필요성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Purpose &amp; needs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F8CCD2-A0EE-4458-8046-45BE167B9B18}"/>
              </a:ext>
            </a:extLst>
          </p:cNvPr>
          <p:cNvSpPr txBox="1"/>
          <p:nvPr/>
        </p:nvSpPr>
        <p:spPr>
          <a:xfrm>
            <a:off x="637558" y="1666074"/>
            <a:ext cx="3590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필요성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법률적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1200" b="1" dirty="0"/>
              <a:t>『</a:t>
            </a:r>
            <a:r>
              <a:rPr lang="ko-KR" altLang="en-US" sz="1200" b="1" dirty="0"/>
              <a:t>산업안전보건기준에 관한 규칙</a:t>
            </a:r>
            <a:r>
              <a:rPr lang="en-US" altLang="ko-KR" sz="1200" b="1" dirty="0"/>
              <a:t>』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A07E4B-38DF-4644-A4F0-F71C8E33AE90}"/>
              </a:ext>
            </a:extLst>
          </p:cNvPr>
          <p:cNvCxnSpPr>
            <a:cxnSpLocks/>
          </p:cNvCxnSpPr>
          <p:nvPr/>
        </p:nvCxnSpPr>
        <p:spPr>
          <a:xfrm>
            <a:off x="614618" y="16660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F226EBA-7A49-44C8-B832-A19DA3671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0" b="1267"/>
          <a:stretch/>
        </p:blipFill>
        <p:spPr>
          <a:xfrm>
            <a:off x="3115954" y="1789330"/>
            <a:ext cx="8792057" cy="34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개발목적 및 필요성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Purpose &amp; needs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B397D9-DF05-400D-BF21-C2B51DA0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417606"/>
            <a:ext cx="7269480" cy="4706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288309-1CDD-4CE1-A996-D06BCEDE78F9}"/>
              </a:ext>
            </a:extLst>
          </p:cNvPr>
          <p:cNvSpPr txBox="1"/>
          <p:nvPr/>
        </p:nvSpPr>
        <p:spPr>
          <a:xfrm>
            <a:off x="8396820" y="2062480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경제적 여건 등으로 인해 </a:t>
            </a:r>
            <a:endParaRPr lang="en-US" altLang="ko-KR" dirty="0"/>
          </a:p>
          <a:p>
            <a:r>
              <a:rPr lang="ko-KR" altLang="en-US" dirty="0"/>
              <a:t>유해요인조사 등이 미흡한 실정</a:t>
            </a:r>
            <a:endParaRPr lang="en-US" altLang="ko-KR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2ED9130-4764-414C-AE55-9050BF21DC53}"/>
              </a:ext>
            </a:extLst>
          </p:cNvPr>
          <p:cNvSpPr/>
          <p:nvPr/>
        </p:nvSpPr>
        <p:spPr>
          <a:xfrm>
            <a:off x="9596783" y="2883069"/>
            <a:ext cx="833120" cy="181864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A1CAD-92A1-4E65-BDC7-34A75B3421C4}"/>
              </a:ext>
            </a:extLst>
          </p:cNvPr>
          <p:cNvSpPr txBox="1"/>
          <p:nvPr/>
        </p:nvSpPr>
        <p:spPr>
          <a:xfrm>
            <a:off x="8148321" y="5200349"/>
            <a:ext cx="404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작업자 동작 분석을 보다 경제적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효율적으로 수행할 수 있게 보조하는</a:t>
            </a:r>
            <a:endParaRPr lang="en-US" altLang="ko-KR" dirty="0"/>
          </a:p>
          <a:p>
            <a:r>
              <a:rPr lang="ko-KR" altLang="en-US" dirty="0"/>
              <a:t>프로그램의 필요성 대두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48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개발배경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『</a:t>
            </a:r>
            <a:r>
              <a:rPr lang="ko-KR" altLang="en-US" sz="2400" b="1" dirty="0"/>
              <a:t>중소규모 제조업체의 근골격계 질환 예방을 위한 인간공학적 작업자세 분석연구</a:t>
            </a:r>
            <a:r>
              <a:rPr lang="en-US" altLang="ko-KR" sz="2400" b="1" dirty="0"/>
              <a:t>』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2">
            <a:extLst>
              <a:ext uri="{FF2B5EF4-FFF2-40B4-BE49-F238E27FC236}">
                <a16:creationId xmlns:a16="http://schemas.microsoft.com/office/drawing/2014/main" id="{145017C0-1D1B-49FB-A78A-B7E6D5C6F8F4}"/>
              </a:ext>
            </a:extLst>
          </p:cNvPr>
          <p:cNvGrpSpPr/>
          <p:nvPr/>
        </p:nvGrpSpPr>
        <p:grpSpPr>
          <a:xfrm>
            <a:off x="663257" y="2662806"/>
            <a:ext cx="555387" cy="550931"/>
            <a:chOff x="8275020" y="2450522"/>
            <a:chExt cx="555387" cy="550931"/>
          </a:xfrm>
        </p:grpSpPr>
        <p:sp>
          <p:nvSpPr>
            <p:cNvPr id="10" name="Rounded Rectangle 30">
              <a:extLst>
                <a:ext uri="{FF2B5EF4-FFF2-40B4-BE49-F238E27FC236}">
                  <a16:creationId xmlns:a16="http://schemas.microsoft.com/office/drawing/2014/main" id="{D6A66F25-6E30-46AC-88E6-D6E4C8A251D7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6754EAE3-9419-4E41-ADC0-DA8FEAD605D0}"/>
                </a:ext>
              </a:extLst>
            </p:cNvPr>
            <p:cNvSpPr/>
            <p:nvPr/>
          </p:nvSpPr>
          <p:spPr>
            <a:xfrm>
              <a:off x="8292438" y="255164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</a:rPr>
                <a:t>01</a:t>
              </a:r>
            </a:p>
          </p:txBody>
        </p:sp>
      </p:grpSp>
      <p:grpSp>
        <p:nvGrpSpPr>
          <p:cNvPr id="12" name="Group 13">
            <a:extLst>
              <a:ext uri="{FF2B5EF4-FFF2-40B4-BE49-F238E27FC236}">
                <a16:creationId xmlns:a16="http://schemas.microsoft.com/office/drawing/2014/main" id="{8E7F21B5-3590-4695-AD2F-FA6AC3AE7B96}"/>
              </a:ext>
            </a:extLst>
          </p:cNvPr>
          <p:cNvGrpSpPr/>
          <p:nvPr/>
        </p:nvGrpSpPr>
        <p:grpSpPr>
          <a:xfrm>
            <a:off x="663257" y="3814303"/>
            <a:ext cx="555387" cy="550931"/>
            <a:chOff x="8275020" y="3261827"/>
            <a:chExt cx="555387" cy="550931"/>
          </a:xfrm>
        </p:grpSpPr>
        <p:sp>
          <p:nvSpPr>
            <p:cNvPr id="13" name="Rounded Rectangle 28">
              <a:extLst>
                <a:ext uri="{FF2B5EF4-FFF2-40B4-BE49-F238E27FC236}">
                  <a16:creationId xmlns:a16="http://schemas.microsoft.com/office/drawing/2014/main" id="{10E8CA13-D742-4799-9C4A-02E0505F9FD8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E661960C-B982-44D9-926A-736372EFB7D7}"/>
                </a:ext>
              </a:extLst>
            </p:cNvPr>
            <p:cNvSpPr/>
            <p:nvPr/>
          </p:nvSpPr>
          <p:spPr>
            <a:xfrm>
              <a:off x="8283728" y="3387739"/>
              <a:ext cx="537968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>
                  <a:solidFill>
                    <a:srgbClr val="FFFFFF"/>
                  </a:solidFill>
                </a:rPr>
                <a:t>02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845855-BBDC-4E30-8789-41BC7609819A}"/>
              </a:ext>
            </a:extLst>
          </p:cNvPr>
          <p:cNvSpPr txBox="1"/>
          <p:nvPr/>
        </p:nvSpPr>
        <p:spPr>
          <a:xfrm>
            <a:off x="1234022" y="2763933"/>
            <a:ext cx="93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전자 기타 제조업분야에서 이뤄지는 </a:t>
            </a:r>
            <a:r>
              <a:rPr lang="en-US" altLang="ko-KR" dirty="0"/>
              <a:t>183</a:t>
            </a:r>
            <a:r>
              <a:rPr lang="ko-KR" altLang="en-US" dirty="0"/>
              <a:t>개의 작업을 추출하여 동작을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6CD36-0EF8-4318-9587-A3DCA72FE041}"/>
              </a:ext>
            </a:extLst>
          </p:cNvPr>
          <p:cNvSpPr txBox="1"/>
          <p:nvPr/>
        </p:nvSpPr>
        <p:spPr>
          <a:xfrm>
            <a:off x="1326777" y="3766602"/>
            <a:ext cx="1029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근로자의 자가평가 등의 결과에서 </a:t>
            </a:r>
            <a:r>
              <a:rPr lang="en-US" altLang="ko-KR" dirty="0"/>
              <a:t>“</a:t>
            </a:r>
            <a:r>
              <a:rPr lang="ko-KR" altLang="en-US" dirty="0"/>
              <a:t>팔</a:t>
            </a:r>
            <a:r>
              <a:rPr lang="en-US" altLang="ko-KR" dirty="0"/>
              <a:t>, </a:t>
            </a:r>
            <a:r>
              <a:rPr lang="ko-KR" altLang="en-US" dirty="0"/>
              <a:t>손을 사용하는 잦은 반복적인 움직임이 있는 작업</a:t>
            </a:r>
            <a:r>
              <a:rPr lang="en-US" altLang="ko-KR" dirty="0"/>
              <a:t>“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상체 위주의 작업의 부담의 정도가 큼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E256EDD-F554-4560-B064-2EBAA6798401}"/>
              </a:ext>
            </a:extLst>
          </p:cNvPr>
          <p:cNvSpPr/>
          <p:nvPr/>
        </p:nvSpPr>
        <p:spPr>
          <a:xfrm>
            <a:off x="762086" y="5019074"/>
            <a:ext cx="1936375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7B7A4-F749-4AAA-BA34-48CE8C41B61F}"/>
              </a:ext>
            </a:extLst>
          </p:cNvPr>
          <p:cNvSpPr txBox="1"/>
          <p:nvPr/>
        </p:nvSpPr>
        <p:spPr>
          <a:xfrm>
            <a:off x="2865718" y="5157573"/>
            <a:ext cx="67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상체위주의 작업에 중점</a:t>
            </a:r>
          </a:p>
        </p:txBody>
      </p:sp>
    </p:spTree>
    <p:extLst>
      <p:ext uri="{BB962C8B-B14F-4D97-AF65-F5344CB8AC3E}">
        <p14:creationId xmlns:p14="http://schemas.microsoft.com/office/powerpoint/2010/main" val="55539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개발배경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『</a:t>
            </a:r>
            <a:r>
              <a:rPr lang="ko-KR" altLang="en-US" sz="2400" b="1" dirty="0"/>
              <a:t>기타 작업자의 동작 분석에 관한 다른 연구들</a:t>
            </a:r>
            <a:r>
              <a:rPr lang="en-US" altLang="ko-KR" sz="2400" b="1" dirty="0"/>
              <a:t>』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DED227-0106-4C5A-9AF3-A62B6329208E}"/>
              </a:ext>
            </a:extLst>
          </p:cNvPr>
          <p:cNvSpPr txBox="1"/>
          <p:nvPr/>
        </p:nvSpPr>
        <p:spPr>
          <a:xfrm>
            <a:off x="751840" y="2407920"/>
            <a:ext cx="9519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OWAS, RULA, REBA </a:t>
            </a:r>
            <a:r>
              <a:rPr lang="ko-KR" altLang="en-US" sz="2000" dirty="0"/>
              <a:t>등의 평가기법을 활용한 논문이 다수 존재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대부분의 평가기법들이</a:t>
            </a:r>
            <a:r>
              <a:rPr lang="en-US" altLang="ko-KR" sz="2000" dirty="0"/>
              <a:t> “</a:t>
            </a:r>
            <a:r>
              <a:rPr lang="ko-KR" altLang="en-US" sz="2000" dirty="0"/>
              <a:t>각도</a:t>
            </a:r>
            <a:r>
              <a:rPr lang="en-US" altLang="ko-KR" sz="2000" dirty="0"/>
              <a:t>”</a:t>
            </a:r>
            <a:r>
              <a:rPr lang="ko-KR" altLang="en-US" sz="2000" dirty="0"/>
              <a:t>를 매개로 하여 작업자의 동작을 분석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상체 위주의 평가기법은 주로 </a:t>
            </a:r>
            <a:r>
              <a:rPr lang="en-US" altLang="ko-KR" sz="2000" dirty="0"/>
              <a:t>RULA </a:t>
            </a:r>
            <a:r>
              <a:rPr lang="ko-KR" altLang="en-US" sz="2000" dirty="0"/>
              <a:t>평가기법이 많이 적용</a:t>
            </a:r>
          </a:p>
        </p:txBody>
      </p:sp>
    </p:spTree>
    <p:extLst>
      <p:ext uri="{BB962C8B-B14F-4D97-AF65-F5344CB8AC3E}">
        <p14:creationId xmlns:p14="http://schemas.microsoft.com/office/powerpoint/2010/main" val="314132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개발배경</a:t>
            </a:r>
            <a:endParaRPr lang="id-ID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『Kinect</a:t>
            </a:r>
            <a:r>
              <a:rPr lang="ko-KR" altLang="en-US" sz="2400" b="1" dirty="0"/>
              <a:t>를 이용한 근골격계 질환 예방을 위한 작업 자세 평가</a:t>
            </a:r>
            <a:r>
              <a:rPr lang="en-US" altLang="ko-KR" sz="2400" b="1" dirty="0"/>
              <a:t>』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AF3D184-33A0-4CFE-B203-CC8E58764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1322" r="13296" b="45381"/>
          <a:stretch/>
        </p:blipFill>
        <p:spPr>
          <a:xfrm>
            <a:off x="3164540" y="2649070"/>
            <a:ext cx="3083859" cy="2968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9EEBA5-8DCF-4649-97FB-1976524D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3" b="1700"/>
          <a:stretch/>
        </p:blipFill>
        <p:spPr>
          <a:xfrm>
            <a:off x="6615481" y="2649070"/>
            <a:ext cx="5308050" cy="312646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F20B2C-9735-4015-9519-FB502A853580}"/>
              </a:ext>
            </a:extLst>
          </p:cNvPr>
          <p:cNvSpPr/>
          <p:nvPr/>
        </p:nvSpPr>
        <p:spPr>
          <a:xfrm>
            <a:off x="734974" y="2344287"/>
            <a:ext cx="1775144" cy="7888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3152C4-637D-4189-8F6C-97E0AD099B9D}"/>
              </a:ext>
            </a:extLst>
          </p:cNvPr>
          <p:cNvSpPr/>
          <p:nvPr/>
        </p:nvSpPr>
        <p:spPr>
          <a:xfrm>
            <a:off x="734974" y="3429000"/>
            <a:ext cx="1775144" cy="7888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골격정보 획득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10D8D5-AEE3-4D5A-92F7-DB08D8422CC1}"/>
              </a:ext>
            </a:extLst>
          </p:cNvPr>
          <p:cNvSpPr/>
          <p:nvPr/>
        </p:nvSpPr>
        <p:spPr>
          <a:xfrm>
            <a:off x="734974" y="4513713"/>
            <a:ext cx="1775144" cy="7888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가상 인체</a:t>
            </a:r>
            <a:endParaRPr lang="en-US" altLang="ko-KR" dirty="0"/>
          </a:p>
          <a:p>
            <a:pPr algn="ctr"/>
            <a:r>
              <a:rPr lang="ko-KR" altLang="en-US" dirty="0"/>
              <a:t>모델 연동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34DBA61-C1ED-44BF-8689-398A31C2713D}"/>
              </a:ext>
            </a:extLst>
          </p:cNvPr>
          <p:cNvSpPr/>
          <p:nvPr/>
        </p:nvSpPr>
        <p:spPr>
          <a:xfrm>
            <a:off x="743939" y="5598426"/>
            <a:ext cx="1775144" cy="7888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작업부하</a:t>
            </a:r>
            <a:endParaRPr lang="en-US" altLang="ko-KR" dirty="0"/>
          </a:p>
          <a:p>
            <a:pPr algn="ctr"/>
            <a:r>
              <a:rPr lang="ko-KR" altLang="en-US" dirty="0"/>
              <a:t>점수화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E0E8919-8353-42B7-AC17-33E97ABAEB3D}"/>
              </a:ext>
            </a:extLst>
          </p:cNvPr>
          <p:cNvSpPr/>
          <p:nvPr/>
        </p:nvSpPr>
        <p:spPr>
          <a:xfrm>
            <a:off x="1443252" y="3189993"/>
            <a:ext cx="358588" cy="22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5602EA2-E41C-47FA-8F62-33437FF87D42}"/>
              </a:ext>
            </a:extLst>
          </p:cNvPr>
          <p:cNvSpPr/>
          <p:nvPr/>
        </p:nvSpPr>
        <p:spPr>
          <a:xfrm>
            <a:off x="1452217" y="4255761"/>
            <a:ext cx="358588" cy="22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94DD846-BD02-442F-8D01-A7FE0DF8003B}"/>
              </a:ext>
            </a:extLst>
          </p:cNvPr>
          <p:cNvSpPr/>
          <p:nvPr/>
        </p:nvSpPr>
        <p:spPr>
          <a:xfrm>
            <a:off x="1452217" y="5341341"/>
            <a:ext cx="358588" cy="22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20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1067</Words>
  <Application>Microsoft Office PowerPoint</Application>
  <PresentationFormat>와이드스크린</PresentationFormat>
  <Paragraphs>219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 Bold</vt:lpstr>
      <vt:lpstr>맑은 고딕</vt:lpstr>
      <vt:lpstr>함초롬바탕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1. 개발목적 및 필요성</vt:lpstr>
      <vt:lpstr>1. 개발목적 및 필요성</vt:lpstr>
      <vt:lpstr>1. 개발목적 및 필요성</vt:lpstr>
      <vt:lpstr>1. 개발목적 및 필요성</vt:lpstr>
      <vt:lpstr>2. 개발배경</vt:lpstr>
      <vt:lpstr>2. 개발배경</vt:lpstr>
      <vt:lpstr>2. 개발배경</vt:lpstr>
      <vt:lpstr>2. 개발배경</vt:lpstr>
      <vt:lpstr>2. 개발배경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3. 개발방법</vt:lpstr>
      <vt:lpstr>4. 기대효과 및 활용방안</vt:lpstr>
      <vt:lpstr>5. 연구일정</vt:lpstr>
      <vt:lpstr>6. 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 원섭</cp:lastModifiedBy>
  <cp:revision>71</cp:revision>
  <cp:lastPrinted>2022-03-24T01:46:39Z</cp:lastPrinted>
  <dcterms:created xsi:type="dcterms:W3CDTF">2017-10-09T12:51:59Z</dcterms:created>
  <dcterms:modified xsi:type="dcterms:W3CDTF">2022-03-24T01:49:14Z</dcterms:modified>
</cp:coreProperties>
</file>